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62" r:id="rId4"/>
    <p:sldId id="266" r:id="rId5"/>
    <p:sldId id="358" r:id="rId7"/>
    <p:sldId id="271" r:id="rId8"/>
    <p:sldId id="275" r:id="rId9"/>
    <p:sldId id="279" r:id="rId10"/>
    <p:sldId id="283" r:id="rId11"/>
    <p:sldId id="286" r:id="rId12"/>
    <p:sldId id="289" r:id="rId13"/>
    <p:sldId id="293" r:id="rId14"/>
    <p:sldId id="298" r:id="rId15"/>
    <p:sldId id="303" r:id="rId16"/>
    <p:sldId id="307" r:id="rId17"/>
    <p:sldId id="310" r:id="rId18"/>
    <p:sldId id="313" r:id="rId19"/>
    <p:sldId id="317" r:id="rId20"/>
    <p:sldId id="322" r:id="rId21"/>
    <p:sldId id="326" r:id="rId22"/>
    <p:sldId id="330" r:id="rId23"/>
    <p:sldId id="334" r:id="rId24"/>
    <p:sldId id="337" r:id="rId25"/>
    <p:sldId id="340" r:id="rId26"/>
    <p:sldId id="344" r:id="rId27"/>
    <p:sldId id="348" r:id="rId28"/>
    <p:sldId id="352" r:id="rId29"/>
    <p:sldId id="356" r:id="rId30"/>
  </p:sldIdLst>
  <p:sldSz cx="12192000" cy="6858000" type="screen16x9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29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1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8.png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tags" Target="../tags/tag25.xml"/><Relationship Id="rId3" Type="http://schemas.openxmlformats.org/officeDocument/2006/relationships/image" Target="../media/image6.png"/><Relationship Id="rId2" Type="http://schemas.openxmlformats.org/officeDocument/2006/relationships/tags" Target="../tags/tag24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png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99000"/>
                </a:schemeClr>
              </a:gs>
              <a:gs pos="59000">
                <a:schemeClr val="bg2">
                  <a:alpha val="0"/>
                </a:schemeClr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/>
          </a:p>
        </p:txBody>
      </p:sp>
      <p:pic>
        <p:nvPicPr>
          <p:cNvPr id="2097157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443401"/>
            <a:ext cx="12192000" cy="4407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97159" name="图片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442067"/>
            <a:ext cx="12192000" cy="4410075"/>
          </a:xfrm>
          <a:prstGeom prst="rect">
            <a:avLst/>
          </a:prstGeom>
        </p:spPr>
      </p:pic>
      <p:sp>
        <p:nvSpPr>
          <p:cNvPr id="1048670" name="图形 21"/>
          <p:cNvSpPr/>
          <p:nvPr>
            <p:custDataLst>
              <p:tags r:id="rId7"/>
            </p:custDataLst>
          </p:nvPr>
        </p:nvSpPr>
        <p:spPr>
          <a:xfrm>
            <a:off x="2861210" y="3881380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p>
            <a:endParaRPr lang="zh-CN" altLang="en-US"/>
          </a:p>
        </p:txBody>
      </p:sp>
      <p:pic>
        <p:nvPicPr>
          <p:cNvPr id="2097161" name="图片 2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2468245"/>
            <a:ext cx="12192000" cy="4410075"/>
          </a:xfrm>
          <a:prstGeom prst="rect">
            <a:avLst/>
          </a:prstGeom>
        </p:spPr>
      </p:pic>
      <p:sp>
        <p:nvSpPr>
          <p:cNvPr id="104867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047750" y="2089070"/>
            <a:ext cx="10096500" cy="1296750"/>
          </a:xfr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7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4514850" y="3761363"/>
            <a:ext cx="3162300" cy="52488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1048676" name="日期占位符 6"/>
          <p:cNvSpPr>
            <a:spLocks noGrp="1"/>
          </p:cNvSpPr>
          <p:nvPr>
            <p:ph type="dt" sz="half" idx="18"/>
            <p:custDataLst>
              <p:tags r:id="rId12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8" name="页脚占位符 7"/>
          <p:cNvSpPr>
            <a:spLocks noGrp="1"/>
          </p:cNvSpPr>
          <p:nvPr>
            <p:ph type="ftr" sz="quarter" idx="19"/>
            <p:custDataLst>
              <p:tags r:id="rId1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0" name="灯片编号占位符 8"/>
          <p:cNvSpPr>
            <a:spLocks noGrp="1"/>
          </p:cNvSpPr>
          <p:nvPr>
            <p:ph type="sldNum" sz="quarter" idx="20"/>
            <p:custDataLst>
              <p:tags r:id="rId14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84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686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0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175" y="1588"/>
            <a:ext cx="12192000" cy="2847975"/>
          </a:xfrm>
          <a:prstGeom prst="rect">
            <a:avLst/>
          </a:prstGeom>
        </p:spPr>
      </p:pic>
      <p:sp>
        <p:nvSpPr>
          <p:cNvPr id="1048692" name="图形 21"/>
          <p:cNvSpPr/>
          <p:nvPr userDrawn="1">
            <p:custDataLst>
              <p:tags r:id="rId4"/>
            </p:custDataLst>
          </p:nvPr>
        </p:nvSpPr>
        <p:spPr>
          <a:xfrm flipV="1">
            <a:off x="1661060" y="-396117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p>
            <a:endParaRPr lang="zh-CN" altLang="en-US"/>
          </a:p>
        </p:txBody>
      </p:sp>
      <p:pic>
        <p:nvPicPr>
          <p:cNvPr id="2097165" name="图片 2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0" y="-634"/>
            <a:ext cx="12188825" cy="2888252"/>
          </a:xfrm>
          <a:prstGeom prst="rect">
            <a:avLst/>
          </a:prstGeom>
        </p:spPr>
      </p:pic>
      <p:sp>
        <p:nvSpPr>
          <p:cNvPr id="1048694" name="矩形 3"/>
          <p:cNvSpPr/>
          <p:nvPr userDrawn="1">
            <p:custDataLst>
              <p:tags r:id="rId7"/>
            </p:custDataLst>
          </p:nvPr>
        </p:nvSpPr>
        <p:spPr>
          <a:xfrm>
            <a:off x="3175" y="-635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96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01738" y="1197032"/>
            <a:ext cx="3079317" cy="99371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048698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0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4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963025" cy="6858000"/>
          </a:xfrm>
          <a:prstGeom prst="rect">
            <a:avLst/>
          </a:prstGeom>
        </p:spPr>
      </p:pic>
      <p:pic>
        <p:nvPicPr>
          <p:cNvPr id="2097169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8963025" cy="6858000"/>
          </a:xfrm>
          <a:prstGeom prst="rect">
            <a:avLst/>
          </a:prstGeom>
        </p:spPr>
      </p:pic>
      <p:sp>
        <p:nvSpPr>
          <p:cNvPr id="1048704" name="任意多边形: 形状 16"/>
          <p:cNvSpPr/>
          <p:nvPr userDrawn="1">
            <p:custDataLst>
              <p:tags r:id="rId6"/>
            </p:custDataLst>
          </p:nvPr>
        </p:nvSpPr>
        <p:spPr>
          <a:xfrm>
            <a:off x="6146" y="1321249"/>
            <a:ext cx="6902245" cy="5536751"/>
          </a:xfrm>
          <a:custGeom>
            <a:avLst/>
            <a:gdLst>
              <a:gd name="connsiteX0" fmla="*/ 0 w 6411247"/>
              <a:gd name="connsiteY0" fmla="*/ 0 h 5212988"/>
              <a:gd name="connsiteX1" fmla="*/ 3539613 w 6411247"/>
              <a:gd name="connsiteY1" fmla="*/ 0 h 5212988"/>
              <a:gd name="connsiteX2" fmla="*/ 3539613 w 6411247"/>
              <a:gd name="connsiteY2" fmla="*/ 129392 h 5212988"/>
              <a:gd name="connsiteX3" fmla="*/ 3768950 w 6411247"/>
              <a:gd name="connsiteY3" fmla="*/ 139399 h 5212988"/>
              <a:gd name="connsiteX4" fmla="*/ 6411247 w 6411247"/>
              <a:gd name="connsiteY4" fmla="*/ 2669628 h 5212988"/>
              <a:gd name="connsiteX5" fmla="*/ 3768950 w 6411247"/>
              <a:gd name="connsiteY5" fmla="*/ 5199857 h 5212988"/>
              <a:gd name="connsiteX6" fmla="*/ 3539613 w 6411247"/>
              <a:gd name="connsiteY6" fmla="*/ 5209864 h 5212988"/>
              <a:gd name="connsiteX7" fmla="*/ 3539613 w 6411247"/>
              <a:gd name="connsiteY7" fmla="*/ 5212988 h 5212988"/>
              <a:gd name="connsiteX8" fmla="*/ 3468022 w 6411247"/>
              <a:gd name="connsiteY8" fmla="*/ 5212988 h 5212988"/>
              <a:gd name="connsiteX9" fmla="*/ 0 w 6411247"/>
              <a:gd name="connsiteY9" fmla="*/ 5212988 h 52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11247" h="5212988">
                <a:moveTo>
                  <a:pt x="0" y="0"/>
                </a:moveTo>
                <a:lnTo>
                  <a:pt x="3539613" y="0"/>
                </a:lnTo>
                <a:lnTo>
                  <a:pt x="3539613" y="129392"/>
                </a:lnTo>
                <a:lnTo>
                  <a:pt x="3768950" y="139399"/>
                </a:lnTo>
                <a:cubicBezTo>
                  <a:pt x="5253089" y="269645"/>
                  <a:pt x="6411247" y="1352760"/>
                  <a:pt x="6411247" y="2669628"/>
                </a:cubicBezTo>
                <a:cubicBezTo>
                  <a:pt x="6411247" y="3986496"/>
                  <a:pt x="5253089" y="5069612"/>
                  <a:pt x="3768950" y="5199857"/>
                </a:cubicBezTo>
                <a:lnTo>
                  <a:pt x="3539613" y="5209864"/>
                </a:lnTo>
                <a:lnTo>
                  <a:pt x="3539613" y="5212988"/>
                </a:lnTo>
                <a:lnTo>
                  <a:pt x="3468022" y="5212988"/>
                </a:lnTo>
                <a:lnTo>
                  <a:pt x="0" y="521298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13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097171" name="图片 1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" y="0"/>
            <a:ext cx="8963025" cy="6858000"/>
          </a:xfrm>
          <a:prstGeom prst="rect">
            <a:avLst/>
          </a:prstGeom>
        </p:spPr>
      </p:pic>
      <p:sp>
        <p:nvSpPr>
          <p:cNvPr id="1048706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3581400" y="4297639"/>
            <a:ext cx="7772400" cy="990150"/>
          </a:xfrm>
        </p:spPr>
        <p:txBody>
          <a:bodyPr anchor="ctr">
            <a:normAutofit/>
          </a:bodyPr>
          <a:lstStyle>
            <a:lvl1pPr algn="r">
              <a:defRPr sz="36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0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467350" y="2645784"/>
            <a:ext cx="5886450" cy="1467125"/>
          </a:xfrm>
        </p:spPr>
        <p:txBody>
          <a:bodyPr anchor="b">
            <a:normAutofit/>
          </a:bodyPr>
          <a:lstStyle>
            <a:lvl1pPr marL="0" indent="0" algn="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1048710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2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4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8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20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4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30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32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34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36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0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48742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4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8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0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4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6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60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2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4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48768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7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4877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49996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9000">
                <a:schemeClr val="bg1">
                  <a:alpha val="40000"/>
                </a:schemeClr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78" name="矩形 1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9000">
                <a:schemeClr val="bg1">
                  <a:alpha val="40000"/>
                </a:schemeClr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/>
          </a:p>
        </p:txBody>
      </p:sp>
      <p:pic>
        <p:nvPicPr>
          <p:cNvPr id="2097173" name="图片 1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443401"/>
            <a:ext cx="12192000" cy="440740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97175" name="图片 1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2442067"/>
            <a:ext cx="12192000" cy="4410075"/>
          </a:xfrm>
          <a:prstGeom prst="rect">
            <a:avLst/>
          </a:prstGeom>
        </p:spPr>
      </p:pic>
      <p:sp>
        <p:nvSpPr>
          <p:cNvPr id="1048780" name="图形 21"/>
          <p:cNvSpPr/>
          <p:nvPr userDrawn="1">
            <p:custDataLst>
              <p:tags r:id="rId8"/>
            </p:custDataLst>
          </p:nvPr>
        </p:nvSpPr>
        <p:spPr>
          <a:xfrm>
            <a:off x="2861210" y="3881380"/>
            <a:ext cx="9559390" cy="2840095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p>
            <a:endParaRPr lang="zh-CN" altLang="en-US"/>
          </a:p>
        </p:txBody>
      </p:sp>
      <p:pic>
        <p:nvPicPr>
          <p:cNvPr id="2097177" name="图片 2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468245"/>
            <a:ext cx="12192000" cy="4410075"/>
          </a:xfrm>
          <a:prstGeom prst="rect">
            <a:avLst/>
          </a:prstGeom>
        </p:spPr>
      </p:pic>
      <p:sp>
        <p:nvSpPr>
          <p:cNvPr id="1048782" name="标题 1"/>
          <p:cNvSpPr>
            <a:spLocks noGrp="1"/>
          </p:cNvSpPr>
          <p:nvPr userDrawn="1">
            <p:ph type="ctrTitle"/>
            <p:custDataLst>
              <p:tags r:id="rId11"/>
            </p:custDataLst>
          </p:nvPr>
        </p:nvSpPr>
        <p:spPr>
          <a:xfrm>
            <a:off x="1028700" y="1295400"/>
            <a:ext cx="9239250" cy="2102461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84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6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8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48790" name="署名占位符 10"/>
          <p:cNvSpPr>
            <a:spLocks noGrp="1"/>
          </p:cNvSpPr>
          <p:nvPr userDrawn="1">
            <p:ph type="body" sz="quarter" idx="17" hasCustomPrompt="1"/>
            <p:custDataLst>
              <p:tags r:id="rId15"/>
            </p:custDataLst>
          </p:nvPr>
        </p:nvSpPr>
        <p:spPr>
          <a:xfrm>
            <a:off x="1028700" y="4096935"/>
            <a:ext cx="4019550" cy="53221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image" Target="../media/image5.png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image" Target="../media/image4.png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 7"/>
          <p:cNvSpPr/>
          <p:nvPr userDrawn="1">
            <p:custDataLst>
              <p:tags r:id="rId12"/>
            </p:custDataLst>
          </p:nvPr>
        </p:nvSpPr>
        <p:spPr>
          <a:xfrm>
            <a:off x="3175" y="-635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3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02710" y="-5186"/>
            <a:ext cx="5097893" cy="1190836"/>
          </a:xfrm>
          <a:prstGeom prst="rect">
            <a:avLst/>
          </a:prstGeom>
        </p:spPr>
      </p:pic>
      <p:sp>
        <p:nvSpPr>
          <p:cNvPr id="1048654" name="图形 21"/>
          <p:cNvSpPr/>
          <p:nvPr userDrawn="1">
            <p:custDataLst>
              <p:tags r:id="rId15"/>
            </p:custDataLst>
          </p:nvPr>
        </p:nvSpPr>
        <p:spPr>
          <a:xfrm flipV="1">
            <a:off x="7798584" y="-171480"/>
            <a:ext cx="3997108" cy="1187541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p>
            <a:endParaRPr lang="zh-CN" altLang="en-US"/>
          </a:p>
        </p:txBody>
      </p:sp>
      <p:pic>
        <p:nvPicPr>
          <p:cNvPr id="2097155" name="图片 1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7095516" y="-5186"/>
            <a:ext cx="5097893" cy="1190836"/>
          </a:xfrm>
          <a:prstGeom prst="rect">
            <a:avLst/>
          </a:prstGeom>
        </p:spPr>
      </p:pic>
      <p:sp>
        <p:nvSpPr>
          <p:cNvPr id="1048656" name="标题占位符 1"/>
          <p:cNvSpPr>
            <a:spLocks noGrp="1"/>
          </p:cNvSpPr>
          <p:nvPr userDrawn="1"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58" name="文本占位符 2"/>
          <p:cNvSpPr>
            <a:spLocks noGrp="1"/>
          </p:cNvSpPr>
          <p:nvPr userDrawn="1"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660" name="日期占位符 3"/>
          <p:cNvSpPr>
            <a:spLocks noGrp="1"/>
          </p:cNvSpPr>
          <p:nvPr userDrawn="1">
            <p:ph type="dt" sz="half" idx="2"/>
            <p:custDataLst>
              <p:tags r:id="rId2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2" name="页脚占位符 4"/>
          <p:cNvSpPr>
            <a:spLocks noGrp="1"/>
          </p:cNvSpPr>
          <p:nvPr userDrawn="1">
            <p:ph type="ftr" sz="quarter" idx="3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64" name="灯片编号占位符 5"/>
          <p:cNvSpPr>
            <a:spLocks noGrp="1"/>
          </p:cNvSpPr>
          <p:nvPr userDrawn="1">
            <p:ph type="sldNum" sz="quarter" idx="4"/>
            <p:custDataLst>
              <p:tags r:id="rId2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48666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14.jpeg"/><Relationship Id="rId2" Type="http://schemas.openxmlformats.org/officeDocument/2006/relationships/tags" Target="../tags/tag160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image" Target="../media/image15.jpe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image" Target="../media/image16.jpeg"/><Relationship Id="rId1" Type="http://schemas.openxmlformats.org/officeDocument/2006/relationships/tags" Target="../tags/tag1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06.xml"/><Relationship Id="rId13" Type="http://schemas.openxmlformats.org/officeDocument/2006/relationships/image" Target="../media/image19.png"/><Relationship Id="rId12" Type="http://schemas.openxmlformats.org/officeDocument/2006/relationships/tags" Target="../tags/tag205.xml"/><Relationship Id="rId11" Type="http://schemas.openxmlformats.org/officeDocument/2006/relationships/image" Target="../media/image18.jpeg"/><Relationship Id="rId10" Type="http://schemas.openxmlformats.org/officeDocument/2006/relationships/tags" Target="../tags/tag204.xml"/><Relationship Id="rId1" Type="http://schemas.openxmlformats.org/officeDocument/2006/relationships/tags" Target="../tags/tag19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20.jpeg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image" Target="../media/image22.jpeg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../media/image21.jpeg"/><Relationship Id="rId2" Type="http://schemas.openxmlformats.org/officeDocument/2006/relationships/tags" Target="../tags/tag217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47.xml"/><Relationship Id="rId16" Type="http://schemas.openxmlformats.org/officeDocument/2006/relationships/image" Target="../media/image24.png"/><Relationship Id="rId15" Type="http://schemas.openxmlformats.org/officeDocument/2006/relationships/tags" Target="../tags/tag246.xml"/><Relationship Id="rId14" Type="http://schemas.openxmlformats.org/officeDocument/2006/relationships/image" Target="../media/image23.png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25.jpeg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57.xml"/><Relationship Id="rId11" Type="http://schemas.openxmlformats.org/officeDocument/2006/relationships/image" Target="../media/image26.jpeg"/><Relationship Id="rId10" Type="http://schemas.openxmlformats.org/officeDocument/2006/relationships/tags" Target="../tags/tag256.xml"/><Relationship Id="rId1" Type="http://schemas.openxmlformats.org/officeDocument/2006/relationships/tags" Target="../tags/tag24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image" Target="../media/image27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5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image" Target="../media/image28.jpeg"/><Relationship Id="rId10" Type="http://schemas.openxmlformats.org/officeDocument/2006/relationships/notesSlide" Target="../notesSlides/notesSlide10.xml"/><Relationship Id="rId1" Type="http://schemas.openxmlformats.org/officeDocument/2006/relationships/tags" Target="../tags/tag2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image" Target="../media/image29.jpeg"/><Relationship Id="rId1" Type="http://schemas.openxmlformats.org/officeDocument/2006/relationships/tags" Target="../tags/tag27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image" Target="../media/image31.jpeg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image" Target="../media/image30.jpeg"/><Relationship Id="rId2" Type="http://schemas.openxmlformats.org/officeDocument/2006/relationships/tags" Target="../tags/tag283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9.xml"/><Relationship Id="rId1" Type="http://schemas.openxmlformats.org/officeDocument/2006/relationships/tags" Target="../tags/tag28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image" Target="../media/image9.jpe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11.jpeg"/><Relationship Id="rId4" Type="http://schemas.openxmlformats.org/officeDocument/2006/relationships/tags" Target="../tags/tag120.xml"/><Relationship Id="rId3" Type="http://schemas.openxmlformats.org/officeDocument/2006/relationships/image" Target="../media/image10.jpeg"/><Relationship Id="rId2" Type="http://schemas.openxmlformats.org/officeDocument/2006/relationships/tags" Target="../tags/tag119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image" Target="../media/image12.jpe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image" Target="../media/image13.jpeg"/><Relationship Id="rId1" Type="http://schemas.openxmlformats.org/officeDocument/2006/relationships/tags" Target="../tags/tag14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碳足迹及其计算方法综述：研究进展与未来方向</a:t>
            </a:r>
            <a:endParaRPr lang="zh-CN" altLang="en-US"/>
          </a:p>
        </p:txBody>
      </p:sp>
      <p:sp>
        <p:nvSpPr>
          <p:cNvPr id="104865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3509241" y="3862718"/>
            <a:ext cx="4733636" cy="2125134"/>
          </a:xfrm>
        </p:spPr>
        <p:txBody>
          <a:bodyPr>
            <a:normAutofit/>
          </a:bodyPr>
          <a:p>
            <a:pPr algn="l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汇报人：第七小组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成员：黄生茂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甘鲜一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rPr>
              <a:t>甘来</a:t>
            </a:r>
            <a:endParaRPr lang="zh-CN" altLang="zh-CN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汇报人：甘鲜一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lvl="0"/>
            <a:r>
              <a:rPr lang="zh-CN" altLang="en-US"/>
              <a:t>计算方法体系重构</a:t>
            </a:r>
            <a:endParaRPr lang="zh-CN" altLang="en-US"/>
          </a:p>
        </p:txBody>
      </p:sp>
      <p:pic>
        <p:nvPicPr>
          <p:cNvPr id="2097255" name="图片 7" descr="/data/temp/d81096d1-20ff-11f0-8e02-4a679891df00.jpg@base@tag=imgScale&amp;m=1&amp;w=910&amp;h=1289&amp;q=95d81096d1-20ff-11f0-8e02-4a679891df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4292" r="5130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1049164" name="圆角矩形 65"/>
          <p:cNvSpPr/>
          <p:nvPr>
            <p:custDataLst>
              <p:tags r:id="rId4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49166" name="圆角矩形 35"/>
          <p:cNvSpPr/>
          <p:nvPr>
            <p:custDataLst>
              <p:tags r:id="rId5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宏观国家/区域尺度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168" name="圆角矩形 30"/>
          <p:cNvSpPr/>
          <p:nvPr>
            <p:custDataLst>
              <p:tags r:id="rId6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49170" name="圆角矩形 35"/>
          <p:cNvSpPr/>
          <p:nvPr>
            <p:custDataLst>
              <p:tags r:id="rId7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尺度模型数据框架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172" name="矩形 2"/>
          <p:cNvSpPr/>
          <p:nvPr>
            <p:custDataLst>
              <p:tags r:id="rId8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建议采用三维框架分类计算方法，涵盖宏观、中观、微观尺度。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174" name="矩形 3"/>
          <p:cNvSpPr/>
          <p:nvPr>
            <p:custDataLst>
              <p:tags r:id="rId9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Kaya-IPAT-STIRPAT系列模型，依赖能源统计、GDP、人口数据，评估政策效应。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176" name="圆角矩形 72"/>
          <p:cNvSpPr/>
          <p:nvPr>
            <p:custDataLst>
              <p:tags r:id="rId10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49178" name="圆角矩形 35"/>
          <p:cNvSpPr/>
          <p:nvPr>
            <p:custDataLst>
              <p:tags r:id="rId11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中观产业/城市尺度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180" name="矩形 4"/>
          <p:cNvSpPr/>
          <p:nvPr>
            <p:custDataLst>
              <p:tags r:id="rId12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投入产出分析(SDA)，利用多部门投入产出表，优化产业结构，分析碳排放关联。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4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400"/>
              <a:t>计算方法体系重构</a:t>
            </a:r>
            <a:endParaRPr lang="zh-CN" altLang="en-US" sz="4400"/>
          </a:p>
        </p:txBody>
      </p:sp>
      <p:sp>
        <p:nvSpPr>
          <p:cNvPr id="1049216" name="矩形: 圆角 2"/>
          <p:cNvSpPr/>
          <p:nvPr>
            <p:custDataLst>
              <p:tags r:id="rId2"/>
            </p:custDataLst>
          </p:nvPr>
        </p:nvSpPr>
        <p:spPr>
          <a:xfrm>
            <a:off x="696595" y="2210027"/>
            <a:ext cx="5102525" cy="3612727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9218" name="矩形 3"/>
          <p:cNvSpPr/>
          <p:nvPr>
            <p:custDataLst>
              <p:tags r:id="rId3"/>
            </p:custDataLst>
          </p:nvPr>
        </p:nvSpPr>
        <p:spPr>
          <a:xfrm>
            <a:off x="1001413" y="3443270"/>
            <a:ext cx="4493524" cy="219087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LCA(生命周期评价)，基于工艺过程数据、消费行为调查，认证产品碳标签，引导绿色消费。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220" name="圆角矩形 9"/>
          <p:cNvSpPr/>
          <p:nvPr>
            <p:custDataLst>
              <p:tags r:id="rId4"/>
            </p:custDataLst>
          </p:nvPr>
        </p:nvSpPr>
        <p:spPr>
          <a:xfrm>
            <a:off x="961406" y="167532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145745" name="直接连接符 10"/>
          <p:cNvCxnSpPr/>
          <p:nvPr>
            <p:custDataLst>
              <p:tags r:id="rId5"/>
            </p:custDataLst>
          </p:nvPr>
        </p:nvCxnSpPr>
        <p:spPr>
          <a:xfrm flipV="1">
            <a:off x="916318" y="3245138"/>
            <a:ext cx="4663079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9222" name="矩形 11"/>
          <p:cNvSpPr/>
          <p:nvPr>
            <p:custDataLst>
              <p:tags r:id="rId6"/>
            </p:custDataLst>
          </p:nvPr>
        </p:nvSpPr>
        <p:spPr>
          <a:xfrm>
            <a:off x="964581" y="2649473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+mn-ea"/>
                <a:cs typeface="+mn-ea"/>
              </a:rPr>
              <a:t>微观产品/个人尺度</a:t>
            </a:r>
            <a:endParaRPr lang="zh-CN" altLang="en-US" sz="3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224" name="矩形: 圆角 2"/>
          <p:cNvSpPr/>
          <p:nvPr>
            <p:custDataLst>
              <p:tags r:id="rId7"/>
            </p:custDataLst>
          </p:nvPr>
        </p:nvSpPr>
        <p:spPr>
          <a:xfrm>
            <a:off x="6394150" y="2210027"/>
            <a:ext cx="5102525" cy="3612727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2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9226" name="矩形 13"/>
          <p:cNvSpPr/>
          <p:nvPr>
            <p:custDataLst>
              <p:tags r:id="rId8"/>
            </p:custDataLst>
          </p:nvPr>
        </p:nvSpPr>
        <p:spPr>
          <a:xfrm>
            <a:off x="6698968" y="3448350"/>
            <a:ext cx="4493524" cy="2180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持续探索更精确的模型与数据融合技术，提升计算方法的准确性和适用性。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228" name="圆角矩形 14"/>
          <p:cNvSpPr/>
          <p:nvPr>
            <p:custDataLst>
              <p:tags r:id="rId9"/>
            </p:custDataLst>
          </p:nvPr>
        </p:nvSpPr>
        <p:spPr>
          <a:xfrm>
            <a:off x="6658961" y="167532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145747" name="直接连接符 15"/>
          <p:cNvCxnSpPr/>
          <p:nvPr>
            <p:custDataLst>
              <p:tags r:id="rId10"/>
            </p:custDataLst>
          </p:nvPr>
        </p:nvCxnSpPr>
        <p:spPr>
          <a:xfrm flipV="1">
            <a:off x="6614508" y="3250853"/>
            <a:ext cx="4662444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9230" name="矩形 16"/>
          <p:cNvSpPr/>
          <p:nvPr>
            <p:custDataLst>
              <p:tags r:id="rId11"/>
            </p:custDataLst>
          </p:nvPr>
        </p:nvSpPr>
        <p:spPr>
          <a:xfrm>
            <a:off x="6664676" y="2649473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chemeClr val="accent1"/>
                </a:solidFill>
                <a:latin typeface="+mn-ea"/>
                <a:cs typeface="+mn-ea"/>
              </a:rPr>
              <a:t>方法学进展</a:t>
            </a: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图片 4" descr="/data/temp/d7f9092b-20ff-11f0-8f82-7ad72c76e4cf.jpg@base@tag=imgScale&amp;m=1&amp;w=1742&amp;h=1903&amp;q=95d7f9092b-20ff-11f0-8f82-7ad72c76e4c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0165" r="21283"/>
          <a:stretch>
            <a:fillRect/>
          </a:stretch>
        </p:blipFill>
        <p:spPr>
          <a:xfrm>
            <a:off x="5920740" y="0"/>
            <a:ext cx="6277610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799">
                <a:moveTo>
                  <a:pt x="2361" y="0"/>
                </a:moveTo>
                <a:lnTo>
                  <a:pt x="9886" y="0"/>
                </a:lnTo>
                <a:lnTo>
                  <a:pt x="9886" y="10799"/>
                </a:lnTo>
                <a:lnTo>
                  <a:pt x="2232" y="10798"/>
                </a:lnTo>
                <a:lnTo>
                  <a:pt x="0" y="5399"/>
                </a:lnTo>
                <a:lnTo>
                  <a:pt x="2361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049264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7732" y="1591309"/>
            <a:ext cx="4014787" cy="1462088"/>
          </a:xfrm>
        </p:spPr>
        <p:txBody>
          <a:bodyPr lIns="0" tIns="0" rIns="0" bIns="0" anchor="t" anchorCtr="0">
            <a:noAutofit/>
          </a:bodyPr>
          <a:p>
            <a:pPr algn="l"/>
            <a:r>
              <a:rPr lang="zh-CN" altLang="en-US" sz="4400" dirty="0"/>
              <a:t>混合 LCA 模型</a:t>
            </a:r>
            <a:endParaRPr lang="zh-CN" altLang="en-US" sz="4400" dirty="0"/>
          </a:p>
        </p:txBody>
      </p:sp>
      <p:sp>
        <p:nvSpPr>
          <p:cNvPr id="104926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49268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9270" name="矩形 9"/>
          <p:cNvSpPr/>
          <p:nvPr>
            <p:custDataLst>
              <p:tags r:id="rId6"/>
            </p:custDataLst>
          </p:nvPr>
        </p:nvSpPr>
        <p:spPr>
          <a:xfrm>
            <a:off x="923925" y="4117340"/>
            <a:ext cx="4596130" cy="23050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结合过程分析与投入产出法，减少传统 LCA 的截断误差，全面考虑产业链上下游关联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49272" name="圆角矩形 13"/>
          <p:cNvSpPr/>
          <p:nvPr>
            <p:custDataLst>
              <p:tags r:id="rId7"/>
            </p:custDataLst>
          </p:nvPr>
        </p:nvSpPr>
        <p:spPr>
          <a:xfrm>
            <a:off x="924560" y="3357245"/>
            <a:ext cx="1981835" cy="645160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混合 LCA 模型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图片 33" descr="/data/temp/d6cc87b4-20ff-11f0-86cf-b65f2f2ddc3e.jpg@base@tag=imgScale&amp;m=1&amp;w=2021&amp;h=1904&amp;q=95d6cc87b4-20ff-11f0-86cf-b65f2f2ddc3e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0191" r="10191"/>
          <a:stretch>
            <a:fillRect/>
          </a:stretch>
        </p:blipFill>
        <p:spPr>
          <a:xfrm>
            <a:off x="4911725" y="0"/>
            <a:ext cx="7280275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306" name="标题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66554" y="1570131"/>
            <a:ext cx="4051803" cy="3717739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539750" tIns="360045" rIns="539750" bIns="360045" rtlCol="0" anchor="ctr" anchorCtr="0">
            <a:normAutofit/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dirty="0">
                <a:solidFill>
                  <a:srgbClr val="FFFFFF"/>
                </a:solidFill>
              </a:rPr>
              <a:t>动态碳足迹核算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049308" name="矩形 35"/>
          <p:cNvSpPr/>
          <p:nvPr>
            <p:custDataLst>
              <p:tags r:id="rId4"/>
            </p:custDataLst>
          </p:nvPr>
        </p:nvSpPr>
        <p:spPr>
          <a:xfrm>
            <a:off x="147" y="411"/>
            <a:ext cx="4911772" cy="68575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310" name="矩形 36"/>
          <p:cNvSpPr/>
          <p:nvPr>
            <p:custDataLst>
              <p:tags r:id="rId5"/>
            </p:custDataLst>
          </p:nvPr>
        </p:nvSpPr>
        <p:spPr>
          <a:xfrm>
            <a:off x="901011" y="2929727"/>
            <a:ext cx="3098652" cy="31575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引入时间序列分析，量化技术演进影响，如电动汽车技术进步改变交通领域碳足迹</a:t>
            </a:r>
            <a:endParaRPr lang="zh-CN" altLang="en-US" sz="24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312" name="矩形 37"/>
          <p:cNvSpPr/>
          <p:nvPr>
            <p:custDataLst>
              <p:tags r:id="rId6"/>
            </p:custDataLst>
          </p:nvPr>
        </p:nvSpPr>
        <p:spPr>
          <a:xfrm>
            <a:off x="901065" y="1570355"/>
            <a:ext cx="3104515" cy="12249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9FBFA"/>
                </a:solidFill>
                <a:latin typeface="+mn-ea"/>
                <a:cs typeface="+mn-ea"/>
                <a:sym typeface="+mn-ea"/>
              </a:rPr>
              <a:t>动态碳足迹核算</a:t>
            </a:r>
            <a:endParaRPr lang="zh-CN" altLang="en-US" sz="2800" b="1">
              <a:solidFill>
                <a:srgbClr val="F9FBFA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000"/>
              <a:t>空间显式模型</a:t>
            </a:r>
            <a:endParaRPr lang="zh-CN" altLang="en-US" sz="4000"/>
          </a:p>
        </p:txBody>
      </p:sp>
      <p:sp>
        <p:nvSpPr>
          <p:cNvPr id="1049348" name="椭圆 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127792" y="2516243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9350" name="矩形 8"/>
          <p:cNvSpPr/>
          <p:nvPr>
            <p:custDataLst>
              <p:tags r:id="rId3"/>
            </p:custDataLst>
          </p:nvPr>
        </p:nvSpPr>
        <p:spPr>
          <a:xfrm>
            <a:off x="4802165" y="374434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结合GIS与遥感，用于ODIAC碳排放数据集，实现全球1km×1km网格化核算，关注城市内部区域排放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352" name="矩形 9"/>
          <p:cNvSpPr/>
          <p:nvPr>
            <p:custDataLst>
              <p:tags r:id="rId4"/>
            </p:custDataLst>
          </p:nvPr>
        </p:nvSpPr>
        <p:spPr>
          <a:xfrm>
            <a:off x="5254920" y="2997579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accent1"/>
                </a:solidFill>
                <a:latin typeface="+mn-ea"/>
                <a:cs typeface="+mn-ea"/>
              </a:rPr>
              <a:t>应用领域</a:t>
            </a:r>
            <a:endParaRPr lang="zh-CN" altLang="en-US" sz="28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354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8159435" y="251687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49356" name="矩形 11"/>
          <p:cNvSpPr/>
          <p:nvPr>
            <p:custDataLst>
              <p:tags r:id="rId6"/>
            </p:custDataLst>
          </p:nvPr>
        </p:nvSpPr>
        <p:spPr>
          <a:xfrm>
            <a:off x="8785548" y="3896106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能精细到小空间尺度分析，支持城市规划，助力精准减排策略制定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358" name="矩形 13"/>
          <p:cNvSpPr/>
          <p:nvPr>
            <p:custDataLst>
              <p:tags r:id="rId7"/>
            </p:custDataLst>
          </p:nvPr>
        </p:nvSpPr>
        <p:spPr>
          <a:xfrm>
            <a:off x="8862060" y="3283585"/>
            <a:ext cx="1743075" cy="4559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accent1"/>
                </a:solidFill>
                <a:latin typeface="+mn-ea"/>
                <a:cs typeface="+mn-ea"/>
              </a:rPr>
              <a:t>模型优势</a:t>
            </a:r>
            <a:endParaRPr lang="zh-CN" altLang="en-US" sz="28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097277" name="图片 14" descr="/data/temp/d72d469c-20ff-11f0-8e02-4a679891df00.jpg@base@tag=imgScale&amp;m=1&amp;w=471&amp;h=471&amp;q=95d72d469c-20ff-11f0-8e02-4a679891df00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6596" r="16596"/>
          <a:stretch>
            <a:fillRect/>
          </a:stretch>
        </p:blipFill>
        <p:spPr>
          <a:xfrm>
            <a:off x="10406714" y="1564374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97279" name="图片 16" descr="/data/temp/d72d4617-20ff-11f0-8e02-4a679891df00.jpg@base@tag=imgScale&amp;m=1&amp;w=471&amp;h=471&amp;q=95d72d4617-20ff-11f0-8e02-4a679891df0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90" r="16690"/>
          <a:stretch>
            <a:fillRect/>
          </a:stretch>
        </p:blipFill>
        <p:spPr>
          <a:xfrm>
            <a:off x="7079286" y="1564374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" name="椭圆 7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98717" y="2415913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172845" y="2606675"/>
            <a:ext cx="1739900" cy="6769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zh-CN" altLang="en-US" sz="2800" b="1" kern="0">
                <a:solidFill>
                  <a:schemeClr val="accent1"/>
                </a:solidFill>
                <a:latin typeface="+mn-ea"/>
                <a:cs typeface="+mn-ea"/>
              </a:rPr>
              <a:t>模型解释</a:t>
            </a:r>
            <a:endParaRPr lang="zh-CN" altLang="en-US" sz="20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3"/>
          <a:stretch>
            <a:fillRect/>
          </a:stretch>
        </p:blipFill>
        <p:spPr>
          <a:xfrm>
            <a:off x="3090545" y="1430655"/>
            <a:ext cx="1711960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61645" y="3646805"/>
            <a:ext cx="3306445" cy="224028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algn="r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碳足迹核算中的空间显示模型指整合地理信息系统（GIS）与生命周期评价（LCA）的技术框架，通过嵌入地理边界、能源分布等空间数据，实现碳排放的精准空间化追踪与跨区域流动分析 。</a:t>
            </a:r>
            <a:endParaRPr lang="zh-CN" altLang="en-US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碳足迹核算的关键影响因素的系统分析</a:t>
            </a:r>
            <a:endParaRPr lang="zh-CN" altLang="en-US"/>
          </a:p>
        </p:txBody>
      </p:sp>
      <p:sp>
        <p:nvSpPr>
          <p:cNvPr id="1049394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6" name="任意多边形: 形状 37"/>
          <p:cNvSpPr/>
          <p:nvPr>
            <p:custDataLst>
              <p:tags r:id="rId1"/>
            </p:custDataLst>
          </p:nvPr>
        </p:nvSpPr>
        <p:spPr>
          <a:xfrm>
            <a:off x="5597325" y="0"/>
            <a:ext cx="6606075" cy="6858000"/>
          </a:xfrm>
          <a:custGeom>
            <a:avLst/>
            <a:gdLst>
              <a:gd name="connsiteX0" fmla="*/ 3372960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5606 h 6858000"/>
              <a:gd name="connsiteX3" fmla="*/ 6572407 w 6606075"/>
              <a:gd name="connsiteY3" fmla="*/ 4226949 h 6858000"/>
              <a:gd name="connsiteX4" fmla="*/ 6295001 w 6606075"/>
              <a:gd name="connsiteY4" fmla="*/ 4198984 h 6858000"/>
              <a:gd name="connsiteX5" fmla="*/ 4918536 w 6606075"/>
              <a:gd name="connsiteY5" fmla="*/ 5575449 h 6858000"/>
              <a:gd name="connsiteX6" fmla="*/ 5759219 w 6606075"/>
              <a:gd name="connsiteY6" fmla="*/ 6843745 h 6858000"/>
              <a:gd name="connsiteX7" fmla="*/ 5798167 w 6606075"/>
              <a:gd name="connsiteY7" fmla="*/ 6858000 h 6858000"/>
              <a:gd name="connsiteX8" fmla="*/ 131098 w 6606075"/>
              <a:gd name="connsiteY8" fmla="*/ 6858000 h 6858000"/>
              <a:gd name="connsiteX9" fmla="*/ 127892 w 6606075"/>
              <a:gd name="connsiteY9" fmla="*/ 6844111 h 6858000"/>
              <a:gd name="connsiteX10" fmla="*/ 0 w 6606075"/>
              <a:gd name="connsiteY10" fmla="*/ 5575449 h 6858000"/>
              <a:gd name="connsiteX11" fmla="*/ 3294430 w 6606075"/>
              <a:gd name="connsiteY11" fmla="*/ 40221 h 6858000"/>
              <a:gd name="connsiteX12" fmla="*/ 3372960 w 660607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6075" h="6858000">
                <a:moveTo>
                  <a:pt x="3372960" y="0"/>
                </a:moveTo>
                <a:lnTo>
                  <a:pt x="6606075" y="0"/>
                </a:lnTo>
                <a:lnTo>
                  <a:pt x="6606075" y="4235606"/>
                </a:lnTo>
                <a:lnTo>
                  <a:pt x="6572407" y="4226949"/>
                </a:lnTo>
                <a:cubicBezTo>
                  <a:pt x="6482802" y="4208613"/>
                  <a:pt x="6390026" y="4198984"/>
                  <a:pt x="6295001" y="4198984"/>
                </a:cubicBezTo>
                <a:cubicBezTo>
                  <a:pt x="5534800" y="4198984"/>
                  <a:pt x="4918536" y="4815248"/>
                  <a:pt x="4918536" y="5575449"/>
                </a:cubicBezTo>
                <a:cubicBezTo>
                  <a:pt x="4918536" y="6145600"/>
                  <a:pt x="5265184" y="6634786"/>
                  <a:pt x="5759219" y="6843745"/>
                </a:cubicBezTo>
                <a:lnTo>
                  <a:pt x="5798167" y="6858000"/>
                </a:lnTo>
                <a:lnTo>
                  <a:pt x="131098" y="6858000"/>
                </a:lnTo>
                <a:lnTo>
                  <a:pt x="127892" y="6844111"/>
                </a:lnTo>
                <a:cubicBezTo>
                  <a:pt x="44037" y="6434322"/>
                  <a:pt x="0" y="6010028"/>
                  <a:pt x="0" y="5575449"/>
                </a:cubicBezTo>
                <a:cubicBezTo>
                  <a:pt x="0" y="3185264"/>
                  <a:pt x="1332119" y="1106212"/>
                  <a:pt x="3294430" y="40221"/>
                </a:cubicBezTo>
                <a:lnTo>
                  <a:pt x="337296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1049438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605790"/>
            <a:ext cx="6713220" cy="906145"/>
          </a:xfrm>
        </p:spPr>
        <p:txBody>
          <a:bodyPr/>
          <a:p>
            <a:r>
              <a:rPr lang="zh-CN" altLang="en-US" sz="4000"/>
              <a:t>关键影响因素的系统分析</a:t>
            </a:r>
            <a:endParaRPr lang="zh-CN" altLang="en-US" sz="4000"/>
          </a:p>
        </p:txBody>
      </p:sp>
      <p:pic>
        <p:nvPicPr>
          <p:cNvPr id="2097301" name="图片 1" descr="/data/temp/d8af046c-20ff-11f0-adac-fe6ba2ec7e31.jpg@base@tag=imgScale&amp;m=1&amp;w=1834&amp;h=1904&amp;q=95d8af046c-20ff-11f0-adac-fe6ba2ec7e3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7026" r="5262"/>
          <a:stretch>
            <a:fillRect/>
          </a:stretch>
        </p:blipFill>
        <p:spPr>
          <a:xfrm>
            <a:off x="5585927" y="0"/>
            <a:ext cx="6606075" cy="6858000"/>
          </a:xfrm>
          <a:custGeom>
            <a:avLst/>
            <a:gdLst>
              <a:gd name="connsiteX0" fmla="*/ 4692578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8722 h 6858000"/>
              <a:gd name="connsiteX3" fmla="*/ 6486982 w 6606075"/>
              <a:gd name="connsiteY3" fmla="*/ 4220546 h 6858000"/>
              <a:gd name="connsiteX4" fmla="*/ 6295001 w 6606075"/>
              <a:gd name="connsiteY4" fmla="*/ 4210852 h 6858000"/>
              <a:gd name="connsiteX5" fmla="*/ 4417328 w 6606075"/>
              <a:gd name="connsiteY5" fmla="*/ 6088525 h 6858000"/>
              <a:gd name="connsiteX6" fmla="*/ 4564885 w 6606075"/>
              <a:gd name="connsiteY6" fmla="*/ 6819400 h 6858000"/>
              <a:gd name="connsiteX7" fmla="*/ 4583480 w 6606075"/>
              <a:gd name="connsiteY7" fmla="*/ 6858000 h 6858000"/>
              <a:gd name="connsiteX8" fmla="*/ 48492 w 6606075"/>
              <a:gd name="connsiteY8" fmla="*/ 6858000 h 6858000"/>
              <a:gd name="connsiteX9" fmla="*/ 32500 w 6606075"/>
              <a:gd name="connsiteY9" fmla="*/ 6732152 h 6858000"/>
              <a:gd name="connsiteX10" fmla="*/ 0 w 6606075"/>
              <a:gd name="connsiteY10" fmla="*/ 6088525 h 6858000"/>
              <a:gd name="connsiteX11" fmla="*/ 4423060 w 6606075"/>
              <a:gd name="connsiteY11" fmla="*/ 76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6075" h="6858000">
                <a:moveTo>
                  <a:pt x="4692578" y="0"/>
                </a:moveTo>
                <a:lnTo>
                  <a:pt x="6606075" y="0"/>
                </a:lnTo>
                <a:lnTo>
                  <a:pt x="6606075" y="4238722"/>
                </a:lnTo>
                <a:lnTo>
                  <a:pt x="6486982" y="4220546"/>
                </a:lnTo>
                <a:cubicBezTo>
                  <a:pt x="6423860" y="4214136"/>
                  <a:pt x="6359814" y="4210852"/>
                  <a:pt x="6295001" y="4210852"/>
                </a:cubicBezTo>
                <a:cubicBezTo>
                  <a:pt x="5257991" y="4210852"/>
                  <a:pt x="4417328" y="5051515"/>
                  <a:pt x="4417328" y="6088525"/>
                </a:cubicBezTo>
                <a:cubicBezTo>
                  <a:pt x="4417328" y="6347777"/>
                  <a:pt x="4469869" y="6594758"/>
                  <a:pt x="4564885" y="6819400"/>
                </a:cubicBezTo>
                <a:lnTo>
                  <a:pt x="4583480" y="6858000"/>
                </a:lnTo>
                <a:lnTo>
                  <a:pt x="48492" y="6858000"/>
                </a:lnTo>
                <a:lnTo>
                  <a:pt x="32500" y="6732152"/>
                </a:lnTo>
                <a:cubicBezTo>
                  <a:pt x="11009" y="6520533"/>
                  <a:pt x="0" y="6305814"/>
                  <a:pt x="0" y="6088525"/>
                </a:cubicBezTo>
                <a:cubicBezTo>
                  <a:pt x="0" y="3263761"/>
                  <a:pt x="1860563" y="873554"/>
                  <a:pt x="4423060" y="7653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440" name="矩形 3"/>
          <p:cNvSpPr/>
          <p:nvPr>
            <p:custDataLst>
              <p:tags r:id="rId5"/>
            </p:custDataLst>
          </p:nvPr>
        </p:nvSpPr>
        <p:spPr>
          <a:xfrm>
            <a:off x="679450" y="2750185"/>
            <a:ext cx="4472305" cy="37382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通过Driver-Pressure-State-Response（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DPS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）框架，系统分析各环节的关键影响因素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DPS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一种系统性分析工具，用于从根源到结果的闭环管理，帮助识别碳排放的驱动因素、量化压力、评估现状并制定响应策略。</a:t>
            </a:r>
            <a:r>
              <a:rPr 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</a:t>
            </a:r>
            <a:endParaRPr lang="zh-CN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442" name="矩形 4"/>
          <p:cNvSpPr/>
          <p:nvPr>
            <p:custDataLst>
              <p:tags r:id="rId6"/>
            </p:custDataLst>
          </p:nvPr>
        </p:nvSpPr>
        <p:spPr>
          <a:xfrm>
            <a:off x="679450" y="2165350"/>
            <a:ext cx="4319905" cy="4432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关键影响因素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6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4" y="1040308"/>
            <a:ext cx="2328499" cy="2833192"/>
          </a:xfrm>
          <a:noFill/>
        </p:spPr>
        <p:txBody>
          <a:bodyPr lIns="0" tIns="0" rIns="0" bIns="0" anchor="t" anchorCtr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3600" spc="0" dirty="0">
                <a:solidFill>
                  <a:schemeClr val="tx1"/>
                </a:solidFill>
              </a:rPr>
              <a:t>新兴影响因素研究</a:t>
            </a:r>
            <a:endParaRPr lang="zh-CN" altLang="en-US" sz="3600" spc="0" dirty="0">
              <a:solidFill>
                <a:schemeClr val="tx1"/>
              </a:solidFill>
            </a:endParaRPr>
          </a:p>
        </p:txBody>
      </p:sp>
      <p:pic>
        <p:nvPicPr>
          <p:cNvPr id="2097307" name="图片 2" descr="/data/temp/d7e857de-20ff-11f0-86cf-b65f2f2ddc3e.jpg@base@tag=imgScale&amp;m=1&amp;w=690&amp;h=986&amp;q=95d7e857de-20ff-11f0-86cf-b65f2f2ddc3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367" r="4367"/>
          <a:stretch>
            <a:fillRect/>
          </a:stretch>
        </p:blipFill>
        <p:spPr>
          <a:xfrm>
            <a:off x="7484309" y="2215091"/>
            <a:ext cx="2486841" cy="3554086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1049478" name="矩形 4"/>
          <p:cNvSpPr/>
          <p:nvPr>
            <p:custDataLst>
              <p:tags r:id="rId4"/>
            </p:custDataLst>
          </p:nvPr>
        </p:nvSpPr>
        <p:spPr>
          <a:xfrm flipH="1">
            <a:off x="2477966" y="4884632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9480" name="矩形 5"/>
          <p:cNvSpPr/>
          <p:nvPr>
            <p:custDataLst>
              <p:tags r:id="rId5"/>
            </p:custDataLst>
          </p:nvPr>
        </p:nvSpPr>
        <p:spPr>
          <a:xfrm rot="5400000" flipH="1">
            <a:off x="1167325" y="3509856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97309" name="图片 6" descr="/data/temp/d7e8553f-20ff-11f0-86cf-b65f2f2ddc3e.jpg@base@tag=imgScale&amp;m=1&amp;w=690&amp;h=986&amp;q=95d7e8553f-20ff-11f0-86cf-b65f2f2ddc3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2982" r="19473" b="3467"/>
          <a:stretch>
            <a:fillRect/>
          </a:stretch>
        </p:blipFill>
        <p:spPr>
          <a:xfrm>
            <a:off x="3419035" y="1330535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049482" name="文本框 7"/>
          <p:cNvSpPr txBox="1"/>
          <p:nvPr>
            <p:custDataLst>
              <p:tags r:id="rId8"/>
            </p:custDataLst>
          </p:nvPr>
        </p:nvSpPr>
        <p:spPr>
          <a:xfrm>
            <a:off x="7618294" y="1325455"/>
            <a:ext cx="915147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跨境碳泄漏</a:t>
            </a:r>
            <a:endParaRPr lang="zh-CN" altLang="en-US" b="1" dirty="0">
              <a:latin typeface="+mn-ea"/>
            </a:endParaRPr>
          </a:p>
        </p:txBody>
      </p:sp>
      <p:sp>
        <p:nvSpPr>
          <p:cNvPr id="1049484" name="文本框 8"/>
          <p:cNvSpPr txBox="1"/>
          <p:nvPr>
            <p:custDataLst>
              <p:tags r:id="rId9"/>
            </p:custDataLst>
          </p:nvPr>
        </p:nvSpPr>
        <p:spPr>
          <a:xfrm>
            <a:off x="8667315" y="1040340"/>
            <a:ext cx="2173606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全球化贸易导致碳排放转移，形成跨境碳泄漏现象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049486" name="文本框 9"/>
          <p:cNvSpPr txBox="1"/>
          <p:nvPr>
            <p:custDataLst>
              <p:tags r:id="rId10"/>
            </p:custDataLst>
          </p:nvPr>
        </p:nvSpPr>
        <p:spPr>
          <a:xfrm flipH="1">
            <a:off x="3575246" y="5056083"/>
            <a:ext cx="915036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p>
            <a:pPr algn="l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数字技术</a:t>
            </a:r>
            <a:endParaRPr lang="zh-CN" altLang="en-US" b="1" dirty="0">
              <a:latin typeface="+mn-ea"/>
            </a:endParaRPr>
          </a:p>
        </p:txBody>
      </p:sp>
      <p:sp>
        <p:nvSpPr>
          <p:cNvPr id="1049488" name="文本框 10"/>
          <p:cNvSpPr txBox="1"/>
          <p:nvPr>
            <p:custDataLst>
              <p:tags r:id="rId11"/>
            </p:custDataLst>
          </p:nvPr>
        </p:nvSpPr>
        <p:spPr>
          <a:xfrm flipH="1">
            <a:off x="4581087" y="4884633"/>
            <a:ext cx="2172972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比特币交易能耗高，单笔约800kg CO₂，影响全球碳足迹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049490" name="序号"/>
          <p:cNvSpPr txBox="1"/>
          <p:nvPr>
            <p:custDataLst>
              <p:tags r:id="rId12"/>
            </p:custDataLst>
          </p:nvPr>
        </p:nvSpPr>
        <p:spPr>
          <a:xfrm flipH="1">
            <a:off x="2491936" y="5056083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49492" name="序号"/>
          <p:cNvSpPr txBox="1"/>
          <p:nvPr>
            <p:custDataLst>
              <p:tags r:id="rId13"/>
            </p:custDataLst>
          </p:nvPr>
        </p:nvSpPr>
        <p:spPr>
          <a:xfrm>
            <a:off x="6552128" y="1324185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49494" name="矩形 13"/>
          <p:cNvSpPr/>
          <p:nvPr>
            <p:custDataLst>
              <p:tags r:id="rId14"/>
            </p:custDataLst>
          </p:nvPr>
        </p:nvSpPr>
        <p:spPr>
          <a:xfrm rot="10800000">
            <a:off x="6534983" y="2135716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9496" name="矩形 16"/>
          <p:cNvSpPr/>
          <p:nvPr>
            <p:custDataLst>
              <p:tags r:id="rId15"/>
            </p:custDataLst>
          </p:nvPr>
        </p:nvSpPr>
        <p:spPr>
          <a:xfrm rot="16200000">
            <a:off x="5224977" y="3509856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2597785" y="5975350"/>
            <a:ext cx="4156075" cy="8274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70000"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比特币依赖高能耗的“工作量证明”机制，矿工通过计算竞争区块奖励，消耗大量电力且多依赖化石能源，导致碳排放激增。</a:t>
            </a:r>
            <a:endParaRPr lang="zh-CN" altLang="en-US" sz="20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0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研究前沿与挑战</a:t>
            </a:r>
            <a:endParaRPr lang="zh-CN" altLang="en-US"/>
          </a:p>
        </p:txBody>
      </p:sp>
      <p:sp>
        <p:nvSpPr>
          <p:cNvPr id="1049532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74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p>
            <a:r>
              <a:rPr lang="zh-CN" altLang="en-US" dirty="0"/>
              <a:t>方法论创新</a:t>
            </a:r>
            <a:endParaRPr lang="zh-CN" altLang="en-US" dirty="0"/>
          </a:p>
        </p:txBody>
      </p:sp>
      <p:sp>
        <p:nvSpPr>
          <p:cNvPr id="1049576" name="任意形状 2"/>
          <p:cNvSpPr/>
          <p:nvPr>
            <p:custDataLst>
              <p:tags r:id="rId2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 dirty="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9578" name="任意形状 1"/>
          <p:cNvSpPr/>
          <p:nvPr>
            <p:custDataLst>
              <p:tags r:id="rId3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9580" name="任意多边形: 形状 20"/>
          <p:cNvSpPr/>
          <p:nvPr>
            <p:custDataLst>
              <p:tags r:id="rId4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 dirty="0">
              <a:latin typeface="+mj-ea"/>
              <a:ea typeface="+mj-ea"/>
            </a:endParaRPr>
          </a:p>
        </p:txBody>
      </p:sp>
      <p:sp>
        <p:nvSpPr>
          <p:cNvPr id="1049582" name="椭圆 7"/>
          <p:cNvSpPr/>
          <p:nvPr>
            <p:custDataLst>
              <p:tags r:id="rId5"/>
            </p:custDataLst>
          </p:nvPr>
        </p:nvSpPr>
        <p:spPr>
          <a:xfrm>
            <a:off x="317391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9584" name="矩形 9"/>
          <p:cNvSpPr/>
          <p:nvPr>
            <p:custDataLst>
              <p:tags r:id="rId6"/>
            </p:custDataLst>
          </p:nvPr>
        </p:nvSpPr>
        <p:spPr>
          <a:xfrm>
            <a:off x="3116765" y="3949434"/>
            <a:ext cx="1148784" cy="5659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8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586" name="矩形 14"/>
          <p:cNvSpPr/>
          <p:nvPr>
            <p:custDataLst>
              <p:tags r:id="rId7"/>
            </p:custDataLst>
          </p:nvPr>
        </p:nvSpPr>
        <p:spPr>
          <a:xfrm>
            <a:off x="2063115" y="4955540"/>
            <a:ext cx="3690620" cy="153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贝叶斯概率统计用于处理碳足迹计算中的数据缺失，通过先验知识和现有数据估计缺失值，增强结果可靠性</a:t>
            </a: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588" name="椭圆 16"/>
          <p:cNvSpPr/>
          <p:nvPr>
            <p:custDataLst>
              <p:tags r:id="rId8"/>
            </p:custDataLst>
          </p:nvPr>
        </p:nvSpPr>
        <p:spPr>
          <a:xfrm>
            <a:off x="7985211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9590" name="矩形 17"/>
          <p:cNvSpPr/>
          <p:nvPr>
            <p:custDataLst>
              <p:tags r:id="rId9"/>
            </p:custDataLst>
          </p:nvPr>
        </p:nvSpPr>
        <p:spPr>
          <a:xfrm>
            <a:off x="7928062" y="3949434"/>
            <a:ext cx="1148783" cy="5659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592" name="矩形 33"/>
          <p:cNvSpPr/>
          <p:nvPr>
            <p:custDataLst>
              <p:tags r:id="rId10"/>
            </p:custDataLst>
          </p:nvPr>
        </p:nvSpPr>
        <p:spPr>
          <a:xfrm>
            <a:off x="6873240" y="4956175"/>
            <a:ext cx="3658235" cy="152336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社会碳成本将碳排放转化为货币价值，如$190 / 吨 CO₂，助力评估环境政策的经济影响</a:t>
            </a:r>
            <a:endParaRPr lang="zh-CN" altLang="en-US" sz="20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594" name="矩形 34"/>
          <p:cNvSpPr/>
          <p:nvPr>
            <p:custDataLst>
              <p:tags r:id="rId11"/>
            </p:custDataLst>
          </p:nvPr>
        </p:nvSpPr>
        <p:spPr>
          <a:xfrm>
            <a:off x="2062051" y="4531717"/>
            <a:ext cx="3257934" cy="4072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不确定性量化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596" name="矩形 35"/>
          <p:cNvSpPr/>
          <p:nvPr>
            <p:custDataLst>
              <p:tags r:id="rId12"/>
            </p:custDataLst>
          </p:nvPr>
        </p:nvSpPr>
        <p:spPr>
          <a:xfrm>
            <a:off x="6873349" y="4531717"/>
            <a:ext cx="3257933" cy="4072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 defTabSz="914400">
              <a:spcBef>
                <a:spcPct val="0"/>
              </a:spcBef>
              <a:spcAft>
                <a:spcPct val="0"/>
              </a:spcAft>
              <a:tabLst>
                <a:tab pos="1074420" algn="l"/>
              </a:tabLs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社会碳成本（SCC）整合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097331" name="图形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421559" y="3038862"/>
            <a:ext cx="542632" cy="539849"/>
          </a:xfrm>
          <a:prstGeom prst="rect">
            <a:avLst/>
          </a:prstGeom>
        </p:spPr>
      </p:pic>
      <p:pic>
        <p:nvPicPr>
          <p:cNvPr id="2097333" name="图形 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250636" y="3064262"/>
            <a:ext cx="505642" cy="488972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1048808" name="序号"/>
          <p:cNvSpPr txBox="1"/>
          <p:nvPr>
            <p:custDataLst>
              <p:tags r:id="rId2"/>
            </p:custDataLst>
          </p:nvPr>
        </p:nvSpPr>
        <p:spPr>
          <a:xfrm>
            <a:off x="1202055" y="3082290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10" name="项标题"/>
          <p:cNvSpPr txBox="1"/>
          <p:nvPr>
            <p:custDataLst>
              <p:tags r:id="rId3"/>
            </p:custDataLst>
          </p:nvPr>
        </p:nvSpPr>
        <p:spPr>
          <a:xfrm>
            <a:off x="2762250" y="3134360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引言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29" name="直接连接符 12"/>
          <p:cNvCxnSpPr/>
          <p:nvPr>
            <p:custDataLst>
              <p:tags r:id="rId4"/>
            </p:custDataLst>
          </p:nvPr>
        </p:nvCxnSpPr>
        <p:spPr>
          <a:xfrm>
            <a:off x="2089150" y="4095750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2" name="序号"/>
          <p:cNvSpPr txBox="1"/>
          <p:nvPr>
            <p:custDataLst>
              <p:tags r:id="rId5"/>
            </p:custDataLst>
          </p:nvPr>
        </p:nvSpPr>
        <p:spPr>
          <a:xfrm>
            <a:off x="6299200" y="3082290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14" name="项标题"/>
          <p:cNvSpPr txBox="1"/>
          <p:nvPr>
            <p:custDataLst>
              <p:tags r:id="rId6"/>
            </p:custDataLst>
          </p:nvPr>
        </p:nvSpPr>
        <p:spPr>
          <a:xfrm>
            <a:off x="7859395" y="3134360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碳足迹的定义与内涵扩展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31" name="直接连接符 8"/>
          <p:cNvCxnSpPr/>
          <p:nvPr>
            <p:custDataLst>
              <p:tags r:id="rId7"/>
            </p:custDataLst>
          </p:nvPr>
        </p:nvCxnSpPr>
        <p:spPr>
          <a:xfrm>
            <a:off x="7186295" y="4095750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6" name="序号"/>
          <p:cNvSpPr txBox="1"/>
          <p:nvPr>
            <p:custDataLst>
              <p:tags r:id="rId8"/>
            </p:custDataLst>
          </p:nvPr>
        </p:nvSpPr>
        <p:spPr>
          <a:xfrm>
            <a:off x="6299200" y="4176395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04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18" name="项标题"/>
          <p:cNvSpPr txBox="1"/>
          <p:nvPr>
            <p:custDataLst>
              <p:tags r:id="rId9"/>
            </p:custDataLst>
          </p:nvPr>
        </p:nvSpPr>
        <p:spPr>
          <a:xfrm>
            <a:off x="7859395" y="4228465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关键影响因素的系统分析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33" name="直接连接符 13"/>
          <p:cNvCxnSpPr/>
          <p:nvPr>
            <p:custDataLst>
              <p:tags r:id="rId10"/>
            </p:custDataLst>
          </p:nvPr>
        </p:nvCxnSpPr>
        <p:spPr>
          <a:xfrm>
            <a:off x="7186295" y="5189855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0" name="序号"/>
          <p:cNvSpPr txBox="1"/>
          <p:nvPr>
            <p:custDataLst>
              <p:tags r:id="rId11"/>
            </p:custDataLst>
          </p:nvPr>
        </p:nvSpPr>
        <p:spPr>
          <a:xfrm>
            <a:off x="1202055" y="4176395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22" name="项标题"/>
          <p:cNvSpPr txBox="1"/>
          <p:nvPr>
            <p:custDataLst>
              <p:tags r:id="rId12"/>
            </p:custDataLst>
          </p:nvPr>
        </p:nvSpPr>
        <p:spPr>
          <a:xfrm>
            <a:off x="2821940" y="4228465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计算方法体系重构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35" name="直接连接符 17"/>
          <p:cNvCxnSpPr/>
          <p:nvPr>
            <p:custDataLst>
              <p:tags r:id="rId13"/>
            </p:custDataLst>
          </p:nvPr>
        </p:nvCxnSpPr>
        <p:spPr>
          <a:xfrm>
            <a:off x="2148840" y="5189855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4" name="序号"/>
          <p:cNvSpPr txBox="1"/>
          <p:nvPr>
            <p:custDataLst>
              <p:tags r:id="rId14"/>
            </p:custDataLst>
          </p:nvPr>
        </p:nvSpPr>
        <p:spPr>
          <a:xfrm>
            <a:off x="6299200" y="5270500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06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26" name="项标题"/>
          <p:cNvSpPr txBox="1"/>
          <p:nvPr>
            <p:custDataLst>
              <p:tags r:id="rId15"/>
            </p:custDataLst>
          </p:nvPr>
        </p:nvSpPr>
        <p:spPr>
          <a:xfrm>
            <a:off x="7859395" y="5322570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结论与建议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37" name="直接连接符 21"/>
          <p:cNvCxnSpPr/>
          <p:nvPr>
            <p:custDataLst>
              <p:tags r:id="rId16"/>
            </p:custDataLst>
          </p:nvPr>
        </p:nvCxnSpPr>
        <p:spPr>
          <a:xfrm>
            <a:off x="7186295" y="6283960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8" name="序号"/>
          <p:cNvSpPr txBox="1"/>
          <p:nvPr>
            <p:custDataLst>
              <p:tags r:id="rId17"/>
            </p:custDataLst>
          </p:nvPr>
        </p:nvSpPr>
        <p:spPr>
          <a:xfrm>
            <a:off x="1202055" y="5270500"/>
            <a:ext cx="658495" cy="88011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48830" name="项标题"/>
          <p:cNvSpPr txBox="1"/>
          <p:nvPr>
            <p:custDataLst>
              <p:tags r:id="rId18"/>
            </p:custDataLst>
          </p:nvPr>
        </p:nvSpPr>
        <p:spPr>
          <a:xfrm>
            <a:off x="2821940" y="5322570"/>
            <a:ext cx="2575560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</a:rPr>
              <a:t>研究前沿与挑战</a:t>
            </a:r>
            <a:endParaRPr lang="zh-CN" altLang="en-US" sz="20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45739" name="直接连接符 25"/>
          <p:cNvCxnSpPr/>
          <p:nvPr>
            <p:custDataLst>
              <p:tags r:id="rId19"/>
            </p:custDataLst>
          </p:nvPr>
        </p:nvCxnSpPr>
        <p:spPr>
          <a:xfrm>
            <a:off x="2148840" y="6283960"/>
            <a:ext cx="3248660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0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3600"/>
              <a:t>特殊区域研究</a:t>
            </a:r>
            <a:endParaRPr lang="zh-CN" altLang="en-US" sz="3600"/>
          </a:p>
        </p:txBody>
      </p:sp>
      <p:sp>
        <p:nvSpPr>
          <p:cNvPr id="1049632" name="矩形 1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200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2097339" name="图片 3" descr="/data/temp/da312714-20ff-11f0-af01-925dec42025e.jpg@base@tag=imgScale&amp;m=1&amp;w=1399&amp;h=817&amp;q=95da312714-20ff-11f0-af01-925dec42025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6182" b="6182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634" name="矩形 4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海洋碳足迹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636" name="矩形 8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航运业年排10亿吨，影响气候与海洋生态，需优化减排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638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sz="200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104964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+mn-ea"/>
                <a:cs typeface="+mn-ea"/>
              </a:rPr>
              <a:t>极地地区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49642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+mn-ea"/>
                <a:cs typeface="+mn-ea"/>
              </a:rPr>
              <a:t>极地冻土融化释放强效温室气体甲烷，影响全球气候</a:t>
            </a:r>
            <a:endParaRPr lang="zh-CN" altLang="en-US" sz="20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097341" name="图片 21" descr="/data/temp/da3126b0-20ff-11f0-af01-925dec42025e.jpg@base@tag=imgScale&amp;m=1&amp;w=1399&amp;h=817&amp;q=95da3126b0-20ff-11f0-af01-925dec42025e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4137" b="8299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7" name="图片 1" descr="/data/temp/d9d03c13-20ff-11f0-80b8-1ab25010afc6.jpg@base@tag=imgScale&amp;m=1&amp;w=3384&amp;h=952&amp;q=95d9d03c13-20ff-11f0-80b8-1ab25010afc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399" b="539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676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p>
            <a:pPr algn="ctr"/>
            <a:endParaRPr kumimoji="1" lang="zh-CN" altLang="en-US" sz="36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9678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p>
            <a:r>
              <a:rPr lang="zh-CN" altLang="en-US" sz="3600">
                <a:solidFill>
                  <a:srgbClr val="000000"/>
                </a:solidFill>
              </a:rPr>
              <a:t>政策工具优化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1049680" name="矩形 3"/>
          <p:cNvSpPr/>
          <p:nvPr>
            <p:custDataLst>
              <p:tags r:id="rId5"/>
            </p:custDataLst>
          </p:nvPr>
        </p:nvSpPr>
        <p:spPr>
          <a:xfrm>
            <a:off x="7041515" y="4785361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SBTi更新企业碳核算标准，指导更科学有效的减排行动</a:t>
            </a:r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682" name="矩形 5"/>
          <p:cNvSpPr/>
          <p:nvPr>
            <p:custDataLst>
              <p:tags r:id="rId6"/>
            </p:custDataLst>
          </p:nvPr>
        </p:nvSpPr>
        <p:spPr>
          <a:xfrm>
            <a:off x="7041515" y="4325621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SBTi核算标准v5.0更新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684" name="矩形 8"/>
          <p:cNvSpPr/>
          <p:nvPr>
            <p:custDataLst>
              <p:tags r:id="rId7"/>
            </p:custDataLst>
          </p:nvPr>
        </p:nvSpPr>
        <p:spPr>
          <a:xfrm>
            <a:off x="1527175" y="4785361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CBAM实施提高进口产品碳足迹核算精度，确保公平竞争</a:t>
            </a:r>
            <a:endParaRPr lang="zh-CN" altLang="en-US" sz="20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686" name="矩形 9"/>
          <p:cNvSpPr/>
          <p:nvPr>
            <p:custDataLst>
              <p:tags r:id="rId8"/>
            </p:custDataLst>
          </p:nvPr>
        </p:nvSpPr>
        <p:spPr>
          <a:xfrm>
            <a:off x="1527175" y="4325621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CBAM对足迹核算新要求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0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结论与建议</a:t>
            </a:r>
            <a:endParaRPr lang="zh-CN" altLang="en-US"/>
          </a:p>
        </p:txBody>
      </p:sp>
      <p:sp>
        <p:nvSpPr>
          <p:cNvPr id="1049722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9" name="图片 4" descr="/data/temp/d8c42be2-20ff-11f0-a0a1-12b932b23dd7.jpg@base@tag=imgScale&amp;m=1&amp;w=1742&amp;h=1903&amp;q=95d8c42be2-20ff-11f0-a0a1-12b932b23dd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947" r="6947"/>
          <a:stretch>
            <a:fillRect/>
          </a:stretch>
        </p:blipFill>
        <p:spPr>
          <a:xfrm>
            <a:off x="5920740" y="0"/>
            <a:ext cx="6277610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799">
                <a:moveTo>
                  <a:pt x="2361" y="0"/>
                </a:moveTo>
                <a:lnTo>
                  <a:pt x="9886" y="0"/>
                </a:lnTo>
                <a:lnTo>
                  <a:pt x="9886" y="10799"/>
                </a:lnTo>
                <a:lnTo>
                  <a:pt x="2232" y="10798"/>
                </a:lnTo>
                <a:lnTo>
                  <a:pt x="0" y="5399"/>
                </a:lnTo>
                <a:lnTo>
                  <a:pt x="2361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049764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7732" y="1591309"/>
            <a:ext cx="4014787" cy="1462088"/>
          </a:xfrm>
        </p:spPr>
        <p:txBody>
          <a:bodyPr lIns="0" tIns="0" rIns="0" bIns="0" anchor="t" anchorCtr="0">
            <a:noAutofit/>
          </a:bodyPr>
          <a:p>
            <a:pPr algn="l"/>
            <a:r>
              <a:rPr lang="zh-CN" altLang="en-US" sz="4400" dirty="0"/>
              <a:t>跨学科融合</a:t>
            </a:r>
            <a:endParaRPr lang="zh-CN" altLang="en-US" sz="4400" dirty="0"/>
          </a:p>
        </p:txBody>
      </p:sp>
      <p:sp>
        <p:nvSpPr>
          <p:cNvPr id="104976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49768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49770" name="矩形 9"/>
          <p:cNvSpPr/>
          <p:nvPr>
            <p:custDataLst>
              <p:tags r:id="rId6"/>
            </p:custDataLst>
          </p:nvPr>
        </p:nvSpPr>
        <p:spPr>
          <a:xfrm>
            <a:off x="923925" y="4117340"/>
            <a:ext cx="4596130" cy="23050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整合环境科学、经济学、数据科学，发展"碳足迹+"研究范式，深入研究碳足迹与经济、生态关系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49772" name="圆角矩形 13"/>
          <p:cNvSpPr/>
          <p:nvPr>
            <p:custDataLst>
              <p:tags r:id="rId7"/>
            </p:custDataLst>
          </p:nvPr>
        </p:nvSpPr>
        <p:spPr>
          <a:xfrm>
            <a:off x="924560" y="3312160"/>
            <a:ext cx="2098675" cy="690245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跨学科融合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5" name="图片 33" descr="/data/temp/da577237-20ff-11f0-adac-fe6ba2ec7e31.jpg@base@tag=imgScale&amp;m=1&amp;w=2021&amp;h=1904&amp;q=95da577237-20ff-11f0-adac-fe6ba2ec7e3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4625" r="14625"/>
          <a:stretch>
            <a:fillRect/>
          </a:stretch>
        </p:blipFill>
        <p:spPr>
          <a:xfrm>
            <a:off x="4911725" y="0"/>
            <a:ext cx="7280275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806" name="标题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66554" y="1570131"/>
            <a:ext cx="4051803" cy="3717739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539750" tIns="360045" rIns="539750" bIns="360045" rtlCol="0" anchor="ctr" anchorCtr="0">
            <a:normAutofit/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dirty="0">
                <a:solidFill>
                  <a:srgbClr val="FFFFFF"/>
                </a:solidFill>
              </a:rPr>
              <a:t>标准化进程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049808" name="矩形 35"/>
          <p:cNvSpPr/>
          <p:nvPr>
            <p:custDataLst>
              <p:tags r:id="rId4"/>
            </p:custDataLst>
          </p:nvPr>
        </p:nvSpPr>
        <p:spPr>
          <a:xfrm>
            <a:off x="147" y="411"/>
            <a:ext cx="4911772" cy="68575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810" name="矩形 36"/>
          <p:cNvSpPr/>
          <p:nvPr>
            <p:custDataLst>
              <p:tags r:id="rId5"/>
            </p:custDataLst>
          </p:nvPr>
        </p:nvSpPr>
        <p:spPr>
          <a:xfrm>
            <a:off x="901011" y="2929727"/>
            <a:ext cx="3098652" cy="31575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推动建立统一中国产品碳足迹数据库，参照欧盟PEFCR标准，规范市场，提升国际竞争力</a:t>
            </a:r>
            <a:endParaRPr lang="zh-CN" altLang="en-US" sz="24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812" name="矩形 37"/>
          <p:cNvSpPr/>
          <p:nvPr>
            <p:custDataLst>
              <p:tags r:id="rId6"/>
            </p:custDataLst>
          </p:nvPr>
        </p:nvSpPr>
        <p:spPr>
          <a:xfrm>
            <a:off x="901065" y="1570355"/>
            <a:ext cx="3104515" cy="12249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9FBFA"/>
                </a:solidFill>
                <a:latin typeface="+mn-ea"/>
                <a:cs typeface="+mn-ea"/>
                <a:sym typeface="+mn-ea"/>
              </a:rPr>
              <a:t>标准化进程</a:t>
            </a:r>
            <a:endParaRPr lang="zh-CN" altLang="en-US" sz="2800" b="1">
              <a:solidFill>
                <a:srgbClr val="F9FBFA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46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应用场景拓展</a:t>
            </a:r>
            <a:endParaRPr lang="zh-CN" altLang="en-US"/>
          </a:p>
        </p:txBody>
      </p:sp>
      <p:pic>
        <p:nvPicPr>
          <p:cNvPr id="2097381" name="图片 15" descr="/data/temp/dadc4136-20ff-11f0-9214-7e0c63d9a9b2.jpg@base@tag=imgScale&amp;m=1&amp;w=729&amp;h=779&amp;q=95dadc4136-20ff-11f0-9214-7e0c63d9a9b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88" r="14888"/>
          <a:stretch>
            <a:fillRect/>
          </a:stretch>
        </p:blipFill>
        <p:spPr>
          <a:xfrm>
            <a:off x="2144117" y="113652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848" name="矩形 9"/>
          <p:cNvSpPr/>
          <p:nvPr>
            <p:custDataLst>
              <p:tags r:id="rId4"/>
            </p:custDataLst>
          </p:nvPr>
        </p:nvSpPr>
        <p:spPr>
          <a:xfrm>
            <a:off x="1375151" y="440351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个人碳账户与足迹实时可视化。通过建立个人碳账户，记录居民日常消费行为的碳足迹，并实时展示，激励公众采取低碳生活方式，如绿色出行、节约能源等。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850" name="矩形 10"/>
          <p:cNvSpPr/>
          <p:nvPr>
            <p:custDataLst>
              <p:tags r:id="rId5"/>
            </p:custDataLst>
          </p:nvPr>
        </p:nvSpPr>
        <p:spPr>
          <a:xfrm>
            <a:off x="1954892" y="3941247"/>
            <a:ext cx="3004748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碳普惠制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097383" name="图片 12" descr="/data/temp/dadc41dd-20ff-11f0-9214-7e0c63d9a9b2.jpg@base@tag=imgScale&amp;m=1&amp;w=729&amp;h=779&amp;q=95dadc41dd-20ff-11f0-9214-7e0c63d9a9b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1477" r="11477"/>
          <a:stretch>
            <a:fillRect/>
          </a:stretch>
        </p:blipFill>
        <p:spPr>
          <a:xfrm>
            <a:off x="7154782" y="113652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5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cubicBezTo>
                  <a:pt x="2627404" y="815312"/>
                  <a:pt x="2627404" y="1989885"/>
                  <a:pt x="2627403" y="2059094"/>
                </a:cubicBez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852" name="矩形 13"/>
          <p:cNvSpPr/>
          <p:nvPr>
            <p:custDataLst>
              <p:tags r:id="rId8"/>
            </p:custDataLst>
          </p:nvPr>
        </p:nvSpPr>
        <p:spPr>
          <a:xfrm>
            <a:off x="6387721" y="4338110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 CO₂浓度反演技术（如 GOSAT 卫星数据）。通过卫星监测获取城市 CO₂浓度数据，反演城市碳排放分布，为城市碳管理提供精准数据支持，助力城市实现碳中和目标。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9854" name="矩形 14"/>
          <p:cNvSpPr/>
          <p:nvPr>
            <p:custDataLst>
              <p:tags r:id="rId9"/>
            </p:custDataLst>
          </p:nvPr>
        </p:nvSpPr>
        <p:spPr>
          <a:xfrm>
            <a:off x="6966827" y="3941247"/>
            <a:ext cx="3004748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accent1"/>
                </a:solidFill>
                <a:latin typeface="+mn-ea"/>
                <a:cs typeface="+mn-ea"/>
              </a:rPr>
              <a:t>城市级碳监测</a:t>
            </a:r>
            <a:endParaRPr lang="zh-CN" altLang="en-US" sz="28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88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104989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汇报人：甘鲜一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1048922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508375" y="513080"/>
            <a:ext cx="8590915" cy="37242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74" name="矩形 5"/>
          <p:cNvSpPr/>
          <p:nvPr>
            <p:custDataLst>
              <p:tags r:id="rId1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097197" name="图片 3" descr="/data/temp/cbc15043-20ff-11f0-8a14-a69b35f347e8.jpg@base@tag=imgScale&amp;m=1&amp;w=2454&amp;h=695&amp;q=95cbc15043-20ff-11f0-8a14-a69b35f347e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6000" contrast="-6000"/>
          </a:blip>
          <a:srcRect l="2447" r="2447"/>
          <a:stretch>
            <a:fillRect/>
          </a:stretch>
        </p:blipFill>
        <p:spPr>
          <a:xfrm>
            <a:off x="635" y="42373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48884" name="椭圆 14"/>
          <p:cNvSpPr/>
          <p:nvPr>
            <p:custDataLst>
              <p:tags r:id="rId4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048886" name="椭圆 15"/>
          <p:cNvSpPr/>
          <p:nvPr>
            <p:custDataLst>
              <p:tags r:id="rId5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695960" y="360045"/>
            <a:ext cx="1149985" cy="720090"/>
          </a:xfrm>
        </p:spPr>
        <p:txBody>
          <a:bodyPr/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69385" y="747395"/>
            <a:ext cx="7908925" cy="348996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algn="l"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在全球气候危机与可持续发展目标的双重背景下，碳足迹已成为衡量人类活动对环境影响的核心标尺 。作为以二氧化碳当量量化的温室气体排放集合，碳足迹不仅揭示了从个体消费到工业生产全链条的“气候成本”，更成为国际经贸规则重构和产业低碳转型的关键抓手 。近年来，极端天气频发、碳中和承诺的全球推进，使得碳足迹管理从企业社会责任上升为国家战略。这一趋势标志着人类正从“高碳增长”转向“低碳生存”，而碳足迹正是这场变革的度量衡与导航仪 。</a:t>
            </a:r>
            <a:endParaRPr lang="zh-CN" altLang="en-US" sz="2400" b="1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碳足迹的定义与内涵扩展</a:t>
            </a:r>
            <a:endParaRPr lang="zh-CN" altLang="en-US"/>
          </a:p>
        </p:txBody>
      </p:sp>
      <p:sp>
        <p:nvSpPr>
          <p:cNvPr id="1048922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碳足迹的核心定义</a:t>
            </a:r>
            <a:endParaRPr lang="zh-CN" altLang="en-US"/>
          </a:p>
        </p:txBody>
      </p:sp>
      <p:pic>
        <p:nvPicPr>
          <p:cNvPr id="2097219" name="图片 3" descr="/data/temp/d64db672-20ff-11f0-86cf-b65f2f2ddc3e.jpg@base@tag=imgScale&amp;m=1&amp;w=1182&amp;h=546&amp;q=95d64db672-20ff-11f0-86cf-b65f2f2ddc3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747" r="1747"/>
          <a:stretch>
            <a:fillRect/>
          </a:stretch>
        </p:blipFill>
        <p:spPr>
          <a:xfrm>
            <a:off x="695326" y="4048671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97221" name="图片 9" descr="/data/temp/d64db5f5-20ff-11f0-86cf-b65f2f2ddc3e.jpg@base@tag=imgScale&amp;m=1&amp;w=1182&amp;h=546&amp;q=95d64db5f5-20ff-11f0-86cf-b65f2f2ddc3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8966" b="8966"/>
          <a:stretch>
            <a:fillRect/>
          </a:stretch>
        </p:blipFill>
        <p:spPr>
          <a:xfrm>
            <a:off x="695326" y="1587284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8966" name="矩形 10"/>
          <p:cNvSpPr/>
          <p:nvPr>
            <p:custDataLst>
              <p:tags r:id="rId6"/>
            </p:custDataLst>
          </p:nvPr>
        </p:nvSpPr>
        <p:spPr>
          <a:xfrm>
            <a:off x="5952129" y="2111190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碳足迹指人类活动直接或间接产生的温室气体排放总量，基于生命周期评价（是一种用于评估产品、服务或活动在其整个生命周期中对环境影响的方法。）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8968" name="矩形 11"/>
          <p:cNvSpPr/>
          <p:nvPr>
            <p:custDataLst>
              <p:tags r:id="rId7"/>
            </p:custDataLst>
          </p:nvPr>
        </p:nvSpPr>
        <p:spPr>
          <a:xfrm>
            <a:off x="6004834" y="1742232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800" b="1">
                <a:solidFill>
                  <a:schemeClr val="accent1"/>
                </a:solidFill>
                <a:latin typeface="+mn-ea"/>
                <a:cs typeface="+mn-ea"/>
              </a:rPr>
              <a:t>核心定义</a:t>
            </a:r>
            <a:endParaRPr lang="zh-CN" altLang="en-US" sz="28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8970" name="矩形 12"/>
          <p:cNvSpPr/>
          <p:nvPr>
            <p:custDataLst>
              <p:tags r:id="rId8"/>
            </p:custDataLst>
          </p:nvPr>
        </p:nvSpPr>
        <p:spPr>
          <a:xfrm>
            <a:off x="5474582" y="1742232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8972" name="矩形 13"/>
          <p:cNvSpPr/>
          <p:nvPr>
            <p:custDataLst>
              <p:tags r:id="rId9"/>
            </p:custDataLst>
          </p:nvPr>
        </p:nvSpPr>
        <p:spPr>
          <a:xfrm>
            <a:off x="6006739" y="4731962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国际标准化组织ISO 14067定义了碳足迹，提供衡量人类活动对气候影响的基础框架</a:t>
            </a:r>
            <a:endParaRPr lang="zh-CN" altLang="en-US" sz="2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8974" name="矩形 14"/>
          <p:cNvSpPr/>
          <p:nvPr>
            <p:custDataLst>
              <p:tags r:id="rId10"/>
            </p:custDataLst>
          </p:nvPr>
        </p:nvSpPr>
        <p:spPr>
          <a:xfrm>
            <a:off x="6006104" y="4362369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标准依据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8976" name="矩形 15"/>
          <p:cNvSpPr/>
          <p:nvPr>
            <p:custDataLst>
              <p:tags r:id="rId11"/>
            </p:custDataLst>
          </p:nvPr>
        </p:nvSpPr>
        <p:spPr>
          <a:xfrm>
            <a:off x="5475217" y="4279819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32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0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碳足迹的多维内涵</a:t>
            </a:r>
            <a:endParaRPr lang="zh-CN" altLang="en-US"/>
          </a:p>
        </p:txBody>
      </p:sp>
      <p:sp useBgFill="1">
        <p:nvSpPr>
          <p:cNvPr id="1049012" name="Rectangle 14_#color-804&amp;11267"/>
          <p:cNvSpPr/>
          <p:nvPr>
            <p:custDataLst>
              <p:tags r:id="rId2"/>
            </p:custDataLst>
          </p:nvPr>
        </p:nvSpPr>
        <p:spPr>
          <a:xfrm>
            <a:off x="8148574" y="2188210"/>
            <a:ext cx="3348000" cy="3355848"/>
          </a:xfrm>
          <a:prstGeom prst="roundRect">
            <a:avLst>
              <a:gd name="adj" fmla="val 9483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 useBgFill="1">
        <p:nvSpPr>
          <p:cNvPr id="1049014" name="Rectangle 14_#color-804&amp;11267"/>
          <p:cNvSpPr/>
          <p:nvPr>
            <p:custDataLst>
              <p:tags r:id="rId3"/>
            </p:custDataLst>
          </p:nvPr>
        </p:nvSpPr>
        <p:spPr>
          <a:xfrm>
            <a:off x="8148574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049016" name="Rectangle 14_#color-804&amp;11266"/>
          <p:cNvSpPr/>
          <p:nvPr>
            <p:custDataLst>
              <p:tags r:id="rId4"/>
            </p:custDataLst>
          </p:nvPr>
        </p:nvSpPr>
        <p:spPr>
          <a:xfrm>
            <a:off x="697484" y="2179320"/>
            <a:ext cx="3348000" cy="3374136"/>
          </a:xfrm>
          <a:prstGeom prst="roundRect">
            <a:avLst>
              <a:gd name="adj" fmla="val 9483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1049018" name="Rectangle 14_#color-804&amp;11266"/>
          <p:cNvSpPr/>
          <p:nvPr>
            <p:custDataLst>
              <p:tags r:id="rId5"/>
            </p:custDataLst>
          </p:nvPr>
        </p:nvSpPr>
        <p:spPr>
          <a:xfrm>
            <a:off x="697230" y="2179320"/>
            <a:ext cx="3531235" cy="4135120"/>
          </a:xfrm>
          <a:prstGeom prst="roundRect">
            <a:avLst>
              <a:gd name="adj" fmla="val 9483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49020" name="Rectangle 14_#color_$accent1_$accent2-804&amp;11259"/>
          <p:cNvSpPr/>
          <p:nvPr>
            <p:custDataLst>
              <p:tags r:id="rId6"/>
            </p:custDataLst>
          </p:nvPr>
        </p:nvSpPr>
        <p:spPr>
          <a:xfrm>
            <a:off x="4423029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049022" name="Rectangle 41749_#color_$accent1_$accent2-804&amp;11269"/>
          <p:cNvSpPr/>
          <p:nvPr>
            <p:custDataLst>
              <p:tags r:id="rId7"/>
            </p:custDataLst>
          </p:nvPr>
        </p:nvSpPr>
        <p:spPr>
          <a:xfrm>
            <a:off x="8892540" y="2260600"/>
            <a:ext cx="2612390" cy="603250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生态关联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24" name="Rectangle 41748_#color_$accent1_$accent2-804&amp;11268"/>
          <p:cNvSpPr/>
          <p:nvPr>
            <p:custDataLst>
              <p:tags r:id="rId8"/>
            </p:custDataLst>
          </p:nvPr>
        </p:nvSpPr>
        <p:spPr>
          <a:xfrm>
            <a:off x="1042924" y="2484120"/>
            <a:ext cx="2920365" cy="631190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空间维度</a:t>
            </a:r>
            <a:endParaRPr lang="zh-CN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26" name="矩形 21"/>
          <p:cNvSpPr/>
          <p:nvPr>
            <p:custDataLst>
              <p:tags r:id="rId9"/>
            </p:custDataLst>
          </p:nvPr>
        </p:nvSpPr>
        <p:spPr>
          <a:xfrm>
            <a:off x="778129" y="2033905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28" name="矩形 23"/>
          <p:cNvSpPr/>
          <p:nvPr>
            <p:custDataLst>
              <p:tags r:id="rId10"/>
            </p:custDataLst>
          </p:nvPr>
        </p:nvSpPr>
        <p:spPr>
          <a:xfrm>
            <a:off x="8434959" y="218821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30" name="矩形 25"/>
          <p:cNvSpPr/>
          <p:nvPr>
            <p:custDataLst>
              <p:tags r:id="rId11"/>
            </p:custDataLst>
          </p:nvPr>
        </p:nvSpPr>
        <p:spPr>
          <a:xfrm>
            <a:off x="8434705" y="2863850"/>
            <a:ext cx="2891790" cy="1310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与生态系统资源消耗、气候变化及全生命周期环境影响紧密关联 。涵盖从原料开采到废弃回收的全链条碳排放，体现人类活动与自然碳循环的交互作用 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32" name="矩形 26"/>
          <p:cNvSpPr/>
          <p:nvPr>
            <p:custDataLst>
              <p:tags r:id="rId12"/>
            </p:custDataLst>
          </p:nvPr>
        </p:nvSpPr>
        <p:spPr>
          <a:xfrm>
            <a:off x="869315" y="3115310"/>
            <a:ext cx="3032125" cy="1628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碳足迹呈现显著地域差异，受地理环境、经济规模及能源结构影响 。例如，发达国家人均碳足迹约为发展中国家的4倍，体现资源禀赋与产业布局的空间不均衡 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34" name="矩形 27"/>
          <p:cNvSpPr/>
          <p:nvPr>
            <p:custDataLst>
              <p:tags r:id="rId13"/>
            </p:custDataLst>
          </p:nvPr>
        </p:nvSpPr>
        <p:spPr>
          <a:xfrm>
            <a:off x="4606544" y="1950085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36" name="矩形 28"/>
          <p:cNvSpPr/>
          <p:nvPr>
            <p:custDataLst>
              <p:tags r:id="rId14"/>
            </p:custDataLst>
          </p:nvPr>
        </p:nvSpPr>
        <p:spPr>
          <a:xfrm>
            <a:off x="4839589" y="3115310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关注累积排放，CO₂的滞留效应长期影响全球气候，工业革命以来的排放至今仍在改变地球气候环境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38" name="Rectangle 41747_#color-804&amp;11260"/>
          <p:cNvSpPr/>
          <p:nvPr>
            <p:custDataLst>
              <p:tags r:id="rId15"/>
            </p:custDataLst>
          </p:nvPr>
        </p:nvSpPr>
        <p:spPr>
          <a:xfrm>
            <a:off x="5474335" y="2033905"/>
            <a:ext cx="2151380" cy="518160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zh-CN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时间维度</a:t>
            </a:r>
            <a:endParaRPr lang="zh-CN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相关概念辨析</a:t>
            </a:r>
            <a:endParaRPr lang="zh-CN" altLang="en-US"/>
          </a:p>
        </p:txBody>
      </p:sp>
      <p:sp>
        <p:nvSpPr>
          <p:cNvPr id="1049074" name="圆角矩形 2"/>
          <p:cNvSpPr/>
          <p:nvPr>
            <p:custDataLst>
              <p:tags r:id="rId2"/>
            </p:custDataLst>
          </p:nvPr>
        </p:nvSpPr>
        <p:spPr>
          <a:xfrm>
            <a:off x="696595" y="2344234"/>
            <a:ext cx="5260959" cy="3163942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097231" name="图片 3" descr="/data/temp/d81a061d-20ff-11f0-af01-925dec42025e.jpg@base@tag=imgScale&amp;m=1&amp;w=560&amp;h=878&amp;q=95d81a061d-20ff-11f0-af01-925dec42025e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8099" r="18099"/>
          <a:stretch>
            <a:fillRect/>
          </a:stretch>
        </p:blipFill>
        <p:spPr>
          <a:xfrm>
            <a:off x="697865" y="2344869"/>
            <a:ext cx="2018267" cy="3163307"/>
          </a:xfrm>
          <a:prstGeom prst="roundRect">
            <a:avLst>
              <a:gd name="adj" fmla="val 8489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049076" name="正文"/>
          <p:cNvSpPr txBox="1"/>
          <p:nvPr>
            <p:custDataLst>
              <p:tags r:id="rId5"/>
            </p:custDataLst>
          </p:nvPr>
        </p:nvSpPr>
        <p:spPr>
          <a:xfrm>
            <a:off x="2980959" y="3171101"/>
            <a:ext cx="2702878" cy="21332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碳足迹关注温室气体，是生态足迹中关于资源消耗与气候变化的部分。即碳足迹是生态足迹的子集</a:t>
            </a:r>
            <a:endParaRPr lang="zh-CN" altLang="en-US" sz="20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49078" name="矩形 7"/>
          <p:cNvSpPr/>
          <p:nvPr>
            <p:custDataLst>
              <p:tags r:id="rId6"/>
            </p:custDataLst>
          </p:nvPr>
        </p:nvSpPr>
        <p:spPr>
          <a:xfrm>
            <a:off x="2980959" y="2548728"/>
            <a:ext cx="2704148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1"/>
                </a:solidFill>
                <a:latin typeface="+mn-ea"/>
                <a:cs typeface="+mn-ea"/>
              </a:rPr>
              <a:t>与生态足迹关系</a:t>
            </a:r>
            <a:endParaRPr lang="zh-CN" altLang="en-US" sz="28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145741" name="直接连接符 10"/>
          <p:cNvCxnSpPr/>
          <p:nvPr>
            <p:custDataLst>
              <p:tags r:id="rId7"/>
            </p:custDataLst>
          </p:nvPr>
        </p:nvCxnSpPr>
        <p:spPr>
          <a:xfrm>
            <a:off x="2988580" y="3063138"/>
            <a:ext cx="292769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9080" name="圆角矩形 11"/>
          <p:cNvSpPr/>
          <p:nvPr>
            <p:custDataLst>
              <p:tags r:id="rId8"/>
            </p:custDataLst>
          </p:nvPr>
        </p:nvSpPr>
        <p:spPr>
          <a:xfrm>
            <a:off x="6233176" y="2344234"/>
            <a:ext cx="5260959" cy="3163942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097233" name="图片 26" descr="/data/temp/d81a05d1-20ff-11f0-af01-925dec42025e.jpg@base@tag=imgScale&amp;m=1&amp;w=560&amp;h=878&amp;q=95d81a05d1-20ff-11f0-af01-925dec42025e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20139" r="20139"/>
          <a:stretch>
            <a:fillRect/>
          </a:stretch>
        </p:blipFill>
        <p:spPr>
          <a:xfrm>
            <a:off x="6234446" y="2344869"/>
            <a:ext cx="2018267" cy="3163307"/>
          </a:xfrm>
          <a:prstGeom prst="roundRect">
            <a:avLst>
              <a:gd name="adj" fmla="val 8489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049082" name="正文"/>
          <p:cNvSpPr txBox="1"/>
          <p:nvPr>
            <p:custDataLst>
              <p:tags r:id="rId11"/>
            </p:custDataLst>
          </p:nvPr>
        </p:nvSpPr>
        <p:spPr>
          <a:xfrm>
            <a:off x="8517540" y="3171101"/>
            <a:ext cx="2702878" cy="21332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碳足迹关注活动的碳排放量，碳中和则关注通过各种方式实现排放与吸收的平衡，达到零排放目标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084" name="矩形 28"/>
          <p:cNvSpPr/>
          <p:nvPr>
            <p:custDataLst>
              <p:tags r:id="rId12"/>
            </p:custDataLst>
          </p:nvPr>
        </p:nvSpPr>
        <p:spPr>
          <a:xfrm>
            <a:off x="8517540" y="2548728"/>
            <a:ext cx="2704148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1"/>
                </a:solidFill>
                <a:latin typeface="+mn-ea"/>
                <a:cs typeface="+mn-ea"/>
              </a:rPr>
              <a:t>与碳中和区别</a:t>
            </a:r>
            <a:endParaRPr lang="zh-CN" altLang="en-US" sz="28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145743" name="直接连接符 29"/>
          <p:cNvCxnSpPr/>
          <p:nvPr>
            <p:custDataLst>
              <p:tags r:id="rId13"/>
            </p:custDataLst>
          </p:nvPr>
        </p:nvCxnSpPr>
        <p:spPr>
          <a:xfrm>
            <a:off x="8525161" y="3063138"/>
            <a:ext cx="292769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8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计算方法体系重构</a:t>
            </a:r>
            <a:endParaRPr lang="zh-CN" altLang="en-US"/>
          </a:p>
        </p:txBody>
      </p:sp>
      <p:sp>
        <p:nvSpPr>
          <p:cNvPr id="1049120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l_h_i"/>
  <p:tag name="KSO_WM_UNIT_SUBTYPE" val="d"/>
  <p:tag name="KSO_WM_UNIT_INDEX" val="1_6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6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1.xml><?xml version="1.0" encoding="utf-8"?>
<p:tagLst xmlns:p="http://schemas.openxmlformats.org/presentationml/2006/main">
  <p:tag name="KSO_WM_UNIT_TYPE" val="l_h_f"/>
  <p:tag name="KSO_WM_UNIT_INDEX" val="1_6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02.xml><?xml version="1.0" encoding="utf-8"?>
<p:tagLst xmlns:p="http://schemas.openxmlformats.org/presentationml/2006/main">
  <p:tag name="KSO_WM_UNIT_TYPE" val="l_h_i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3.xml><?xml version="1.0" encoding="utf-8"?>
<p:tagLst xmlns:p="http://schemas.openxmlformats.org/presentationml/2006/main">
  <p:tag name="KSO_WM_UNIT_TYPE" val="l_h_i"/>
  <p:tag name="KSO_WM_UNIT_SUBTYPE" val="d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4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05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1291"/>
  <p:tag name="KSO_WM_TEMPLATE_CATEGORY" val="custom"/>
  <p:tag name="KSO_WM_SLIDE_INDEX" val="6"/>
  <p:tag name="KSO_WM_SLIDE_ID" val="custom20231291_6"/>
  <p:tag name="KSO_WM_TEMPLATE_MASTER_TYPE" val="0"/>
  <p:tag name="KSO_WM_SLIDE_LAYOUT" val="a_l"/>
  <p:tag name="KSO_WM_SLIDE_LAYOUT_CNT" val="1_1"/>
  <p:tag name="KSO_WM_SLIDE_DIAGTYPE" val="l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1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10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0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  <p:tag name="MH_PIC_SOURCE_TYPE" val="generate_slide_ai*VCG41N1409251860*gallery_gallery_ai_v2.0.9_ONLINE*1745494341676_107.165_6b9748d7b2d3-slide-2"/>
</p:tagLst>
</file>

<file path=ppt/tags/tag112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9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11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11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3_1*a*1"/>
  <p:tag name="KSO_WM_TEMPLATE_CATEGORY" val="diagram"/>
  <p:tag name="KSO_WM_TEMPLATE_INDEX" val="20233233"/>
  <p:tag name="KSO_WM_UNIT_LAYERLEVEL" val="1"/>
  <p:tag name="KSO_WM_TAG_VERSION" val="3.0"/>
  <p:tag name="KSO_WM_BEAUTIFY_FLAG" val="#wm#"/>
  <p:tag name="KSO_WM_UNIT_TEXT_TYPE" val="1"/>
  <p:tag name="KSO_WM_UNIT_PRESET_TEXT" val="单击此处添加标题内容"/>
</p:tagLst>
</file>

<file path=ppt/tags/tag1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3_1*l_h_d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424230556*gallery_gallery_ai_v2.0.9_ONLINE*1745494361386_107.165_e53e714d4931-slide-5"/>
</p:tagLst>
</file>

<file path=ppt/tags/tag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 二级 三级 四级 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3_1*l_h_d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432770738*gallery_gallery_ai_v2.0.9_ONLINE*1745494361386_107.165_e53e714d4931-slide-5"/>
</p:tagLst>
</file>

<file path=ppt/tags/tag1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3_1*l_h_f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3_1*l_h_f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0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</p:tagLst>
</file>

<file path=ppt/tags/tag1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</p:tagLst>
</file>

<file path=ppt/tags/tag1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3_1*l_h_i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7.6374803149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127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33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</p:tagLst>
</file>

<file path=ppt/tags/tag1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3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3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solid&quot;:{&quot;brightness&quot;:0,&quot;colorType&quot;:1,&quot;foreColorIndex&quot;:2,&quot;transparency&quot;:0.800000011920929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LINE_FORE_SCHEMECOLOR_INDEX" val="5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项正文内容，文字是您思想的提炼，请尽量言简意赅的阐述观点。单击此处输入项正文内容，文字是您思想的提炼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正文，文字是您思想的提炼，请尽量言简意赅的阐述观点。单击此处输入项正文，文字是您思想的提炼"/>
  <p:tag name="KSO_WM_UNIT_TEXT_FILL_FORE_SCHEMECOLOR_INDEX" val="1"/>
  <p:tag name="KSO_WM_UNIT_TEXT_FILL_TYPE" val="1"/>
</p:tagLst>
</file>

<file path=ppt/tags/tag1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，文字是您思想的提炼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43.65000610351564,&quot;left&quot;:54.478666992187485,&quot;top&quot;:153.54999389648438,&quot;width&quot;:874.0413330078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</p:tagLst>
</file>

<file path=ppt/tags/tag143.xml><?xml version="1.0" encoding="utf-8"?>
<p:tagLst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2468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144_1*l_h_i*1_1_2"/>
  <p:tag name="KSO_WM_TEMPLATE_CATEGORY" val="diagram"/>
  <p:tag name="KSO_WM_TEMPLATE_INDEX" val="2023314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878*560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407693917*gallery_gallery_ai_v2.0.9_ONLINE*1745494361386_107.165_e53e714d4931-slide-7"/>
</p:tagLst>
</file>

<file path=ppt/tags/tag1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1_1"/>
  <p:tag name="KSO_WM_UNIT_INDEX" val="1_1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44_1*l_h_i*1_1_1"/>
  <p:tag name="KSO_WM_TEMPLATE_CATEGORY" val="diagram"/>
  <p:tag name="KSO_WM_TEMPLATE_INDEX" val="2023314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44_1*l_h_i*1_2_2"/>
  <p:tag name="KSO_WM_TEMPLATE_CATEGORY" val="diagram"/>
  <p:tag name="KSO_WM_TEMPLATE_INDEX" val="2023314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878*560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478008305*gallery_gallery_ai_v2.0.9_ONLINE*1745494361386_107.165_e53e714d4931-slide-7"/>
</p:tagLst>
</file>

<file path=ppt/tags/tag1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输入您的智能图形项正文，文字是您思想的提炼，请尽量言简意赅的阐述观点。单击此处添加正文，请言简意赅的阐述您的观点"/>
  <p:tag name="KSO_WM_UNIT_TEXT_FILL_FORE_SCHEMECOLOR_INDEX" val="1"/>
  <p:tag name="KSO_WM_UNIT_TEXT_FILL_TYPE" val="1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2_1"/>
  <p:tag name="KSO_WM_UNIT_INDEX" val="1_2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44_1*l_h_i*1_2_1"/>
  <p:tag name="KSO_WM_TEMPLATE_CATEGORY" val="diagram"/>
  <p:tag name="KSO_WM_TEMPLATE_INDEX" val="2023314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,&quot;left&quot;:54.84999389648438,&quot;top&quot;:125.9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55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15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15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</p:tagLst>
</file>

<file path=ppt/tags/tag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VCG41N589101970*gallery_gallery_ai_v2.0.9_ONLINE*1745494361386_107.165_e53e714d4931-slide-9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6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6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16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166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6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169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1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1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1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2"/>
  <p:tag name="KSO_WM_UNIT_TEXT_TYPE" val="1"/>
  <p:tag name="KSO_WM_UNIT_TEXT_LAYER_COUNT" val="1"/>
  <p:tag name="KSO_WM_UNIT_PRESET_TEXT" val="单击此处添加正文，文字是您思想的提炼，请言简意赅的阐述您的观点。单击此处添加正文，文字是您思想的提炼，请言简意赅的阐述您的观点。单击此处添加正文，文字是您思想的提炼，请言简意赅的阐述您的观点"/>
  <p:tag name="KSO_WM_UNIT_TEXT_FILL_FORE_SCHEMECOLOR_INDEX" val="1"/>
  <p:tag name="KSO_WM_UNIT_TEXT_FILL_TYPE" val="1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1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1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1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1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1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2"/>
  <p:tag name="KSO_WM_UNIT_TEXT_TYPE" val="1"/>
  <p:tag name="KSO_WM_UNIT_TEXT_LAYER_COUNT" val="1"/>
  <p:tag name="KSO_WM_UNIT_PRESET_TEXT" val="单击此处添加正文，文字是您思想的提炼，请言简意赅的阐述您的观点。单击此处添加正文，文字是您思想的提炼，请言简意赅的阐述您的观点。单击此处添加正文，文字是您思想的提炼，请言简意赅的阐述您的观点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1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</p:tagLst>
</file>

<file path=ppt/tags/tag1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1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1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73"/>
  <p:tag name="KSO_WM_SLIDE_LAYOUT" val="a_l"/>
  <p:tag name="KSO_WM_SLIDE_LAYOUT_CNT" val="1_1"/>
  <p:tag name="KSO_WM_SPECIAL_SOURCE" val="bdnull"/>
</p:tagLst>
</file>

<file path=ppt/tags/tag183.xml><?xml version="1.0" encoding="utf-8"?>
<p:tagLst xmlns:p="http://schemas.openxmlformats.org/presentationml/2006/main">
  <p:tag name="KSO_WM_UNIT_VALUE" val="1903*17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3618_1*d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KSO_WM_UNIT_PICTURE_SUBTYPE" val="b"/>
  <p:tag name="MH_PIC_SOURCE_TYPE" val="generate_slide_ai*VCG41N1470696985*gallery_gallery_ai_v2.0.9_ONLINE*1745494361386_107.165_e53e714d4931-slide-11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618_1*a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TEXT_TYPE" val="1"/>
  <p:tag name="KSO_WM_UNIT_PRESET_TEXT" val="单击此处添加 标题内容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618_1*i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618_1*i*2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3618_1*c_f*1_1"/>
  <p:tag name="KSO_WM_TEMPLATE_CATEGORY" val="custom"/>
  <p:tag name="KSO_WM_TEMPLATE_INDEX" val="20233618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3.3979874882736,&quot;left&quot;:72.7588188976378,&quot;top&quot;:187.8865007007028,&quot;width&quot;:266.63598425196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TYPE" val="c_f"/>
  <p:tag name="KSO_WM_UNIT_INDEX" val="1_1"/>
  <p:tag name="KSO_WM_UNIT_VALUE" val="56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"/>
  <p:tag name="KSO_WM_UNIT_USESOURCEFORMAT_APPLY" val="1"/>
  <p:tag name="KSO_WM_UNIT_TEXT_LAYER_COUNT" val="1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3618_1*c_a*1_1"/>
  <p:tag name="KSO_WM_TEMPLATE_CATEGORY" val="custom"/>
  <p:tag name="KSO_WM_TEMPLATE_INDEX" val="20233618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3.3979874882736,&quot;left&quot;:72.7588188976378,&quot;top&quot;:187.8865007007028,&quot;width&quot;:266.635984251968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YPE" val="c_a"/>
  <p:tag name="KSO_WM_UNIT_INDEX" val="1_1"/>
  <p:tag name="KSO_WM_UNIT_VALUE" val="14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_BRIGHTNESS" val="0"/>
  <p:tag name="KSO_WM_UNIT_SHADOW_SCHEMECOLOR_INDEX" val="5"/>
  <p:tag name="KSO_WM_UNIT_USESOURCEFORMAT_APPLY" val="1"/>
  <p:tag name="KSO_WM_BEAUTIFY_FLAG" val="#wm#"/>
</p:tagLst>
</file>

<file path=ppt/tags/tag189.xml><?xml version="1.0" encoding="utf-8"?>
<p:tagLst xmlns:p="http://schemas.openxmlformats.org/presentationml/2006/main">
  <p:tag name="KSO_WM_SLIDE_ID" val="custom202336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361.9*181.5"/>
  <p:tag name="KSO_WM_SLIDE_POSITION" val="72.75*324.2"/>
  <p:tag name="KSO_WM_TAG_VERSION" val="3.0"/>
  <p:tag name="KSO_WM_BEAUTIFY_FLAG" val="#wm#"/>
  <p:tag name="KSO_WM_TEMPLATE_CATEGORY" val="custom"/>
  <p:tag name="KSO_WM_TEMPLATE_INDEX" val="20233618"/>
  <p:tag name="KSO_WM_SLIDE_LAYOUT" val="a_d_c"/>
  <p:tag name="KSO_WM_SLIDE_LAYOUT_CNT" val="1_1_1"/>
</p:tagLst>
</file>

<file path=ppt/tags/tag1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VALUE" val="1904*202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6_1*d*1"/>
  <p:tag name="KSO_WM_TEMPLATE_CATEGORY" val="custom"/>
  <p:tag name="KSO_WM_TEMPLATE_INDEX" val="2023180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VCG41N512699117*gallery_gallery_ai_v2.0.9_ONLINE*1745494361386_107.165_e53e714d4931-slide-12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TEMPLATE_INDEX" val="20231806"/>
  <p:tag name="KSO_WM_UNIT_ID" val="custom20231806_1*a*1"/>
  <p:tag name="KSO_WM_UNIT_FILL_FORE_SCHEMECOLOR_INDEX" val="5"/>
  <p:tag name="KSO_WM_UNIT_FILL_TYPE" val="1"/>
  <p:tag name="KSO_WM_UNIT_USESOURCEFORMAT_APPLY" val="1"/>
  <p:tag name="KSO_WM_UNIT_TEXT_TYPE" val="1"/>
  <p:tag name="KSO_WM_UNIT_PRESET_TEXT" val="单击此处添加页面标题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i*1"/>
  <p:tag name="KSO_WM_TEMPLATE_CATEGORY" val="custom"/>
  <p:tag name="KSO_WM_TEMPLATE_INDEX" val="20231806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c_f*1_1"/>
  <p:tag name="KSO_WM_TEMPLATE_CATEGORY" val="custom"/>
  <p:tag name="KSO_WM_TEMPLATE_INDEX" val="20231806"/>
  <p:tag name="KSO_WM_UNIT_LAYERLEVEL" val="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c_f"/>
  <p:tag name="KSO_WM_UNIT_INDEX" val="1_1"/>
  <p:tag name="KSO_WM_UNIT_VALUE" val="91"/>
  <p:tag name="KSO_WM_UNIT_PRESET_TEXT" val="单击添加正文，文字是您思想的提炼，为了最终演示发布的良好效果，请尽量言简意赅的阐述观点。根据需要可酌情增减文字，以便观者可以准确理解您所传达的信息。"/>
  <p:tag name="KSO_WM_UNIT_TEXT_TYPE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c_a*1_1"/>
  <p:tag name="KSO_WM_TEMPLATE_CATEGORY" val="custom"/>
  <p:tag name="KSO_WM_TEMPLATE_INDEX" val="20231806"/>
  <p:tag name="KSO_WM_UNIT_LAYERLEVEL" val="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c_a"/>
  <p:tag name="KSO_WM_UNIT_INDEX" val="1_1"/>
  <p:tag name="KSO_WM_UNIT_VALUE" val="30"/>
  <p:tag name="KSO_WM_UNIT_PRESET_TEXT" val="单击此处 添小标题内容"/>
  <p:tag name="KSO_WM_UNIT_TEXT_TYPE" val="1"/>
</p:tagLst>
</file>

<file path=ppt/tags/tag195.xml><?xml version="1.0" encoding="utf-8"?>
<p:tagLst xmlns:p="http://schemas.openxmlformats.org/presentationml/2006/main">
  <p:tag name="KSO_WM_SLIDE_ID" val="custom2023180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806"/>
  <p:tag name="KSO_WM_SLIDE_TYPE" val="text"/>
  <p:tag name="KSO_WM_SLIDE_SUBTYPE" val="picTxt"/>
  <p:tag name="KSO_WM_SLIDE_SIZE" val="243.988*248.623"/>
  <p:tag name="KSO_WM_SLIDE_POSITION" val="70.9457*230.687"/>
  <p:tag name="KSO_WM_SLIDE_LAYOUT" val="a_d_c"/>
  <p:tag name="KSO_WM_SLIDE_LAYOUT_CNT" val="1_1_1"/>
  <p:tag name="KSO_WM_SPECIAL_SOURCE" val="bdnull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1_1*a*1"/>
  <p:tag name="KSO_WM_TEMPLATE_CATEGORY" val="diagram"/>
  <p:tag name="KSO_WM_TEMPLATE_INDEX" val="2023323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1_1*l_h_f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观点。单击此处添加正文，文字是您思想的提炼。单击此处添加正文，文字是您思想的提炼，请言简意赅的阐述观点。"/>
  <p:tag name="KSO_WM_UNIT_TEXT_FILL_FORE_SCHEMECOLOR_INDEX" val="1"/>
  <p:tag name="KSO_WM_UNIT_TEXT_FILL_TYPE" val="1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31_1*l_h_a*1_1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5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1_1*l_h_i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1_1*l_h_f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具体内容，文字是您思想的提炼，请言简意赅的阐述观点。单击此处添加正文，文字是您思想的提炼。单击此处添加正文，文字是您思想的提炼。"/>
  <p:tag name="KSO_WM_UNIT_TEXT_FILL_FORE_SCHEMECOLOR_INDEX" val="1"/>
  <p:tag name="KSO_WM_UNIT_TEXT_FILL_TYPE" val="1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31_1*l_h_a*1_2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1_1*l_h_d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026636172*gallery_gallery_ai_v2.0.9_ONLINE*1745494361386_107.165_e53e714d4931-slide-13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1_1*l_h_d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2.4823622047244,&quot;left&quot;:108.02290590781868,&quot;top&quot;:123.17905511811023,&quot;width&quot;:851.93433818666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391553119*gallery_gallery_ai_v2.0.9_ONLINE*1745494361386_107.165_e53e714d4931-slide-13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0.6422034412293,&quot;left&quot;:108.02290590781868,&quot;top&quot;:125.01921388160527,&quot;width&quot;:844.924889367771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06.xml><?xml version="1.0" encoding="utf-8"?>
<p:tagLst xmlns:p="http://schemas.openxmlformats.org/presentationml/2006/main">
  <p:tag name="KSO_WM_SLIDE_ID" val="diagram202332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231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  <p:tag name="KSO_WM_SLIDE_SIZE" val="743.975*371.752"/>
  <p:tag name="KSO_WM_SLIDE_POSITION" val="108.013*125.029"/>
</p:tagLst>
</file>

<file path=ppt/tags/tag2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20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20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2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2423_1*i*1"/>
  <p:tag name="KSO_WM_TEMPLATE_CATEGORY" val="custom"/>
  <p:tag name="KSO_WM_TEMPLATE_INDEX" val="20232423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23"/>
  <p:tag name="KSO_WM_UNIT_ID" val="custom20232423_1*a*1"/>
  <p:tag name="KSO_WM_UNIT_TEXT_TYPE" val="1"/>
  <p:tag name="KSO_WM_UNIT_PRESET_TEXT" val="单击此处添加标题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23_1*d*1"/>
  <p:tag name="KSO_WM_TEMPLATE_CATEGORY" val="custom"/>
  <p:tag name="KSO_WM_TEMPLATE_INDEX" val="20232423"/>
  <p:tag name="KSO_WM_UNIT_LAYERLEVEL" val="1"/>
  <p:tag name="KSO_WM_TAG_VERSION" val="3.0"/>
  <p:tag name="KSO_WM_BEAUTIFY_FLAG" val="#wm#"/>
  <p:tag name="KSO_WM_UNIT_VALUE" val="1904*1834"/>
  <p:tag name="KSO_WM_UNIT_PICTURE_SUBTYPE" val="b"/>
  <p:tag name="MH_PIC_SOURCE_TYPE" val="generate_slide_ai*VCG41N1253822279*gallery_gallery_ai_v2.0.9_ONLINE*1745494361386_107.165_e53e714d4931-slide-15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2423_1*c_f*1_1"/>
  <p:tag name="KSO_WM_TEMPLATE_CATEGORY" val="custom"/>
  <p:tag name="KSO_WM_TEMPLATE_INDEX" val="20232423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8.54229736328125,&quot;left&quot;:16.633466647891556,&quot;top&quot;:129.0571977750523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"/>
</p:tagLst>
</file>

<file path=ppt/tags/tag2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c_a"/>
  <p:tag name="KSO_WM_UNIT_INDEX" val="1_1"/>
  <p:tag name="KSO_WM_UNIT_ID" val="custom20232423_1*c_a*1_1"/>
  <p:tag name="KSO_WM_TEMPLATE_CATEGORY" val="custom"/>
  <p:tag name="KSO_WM_TEMPLATE_INDEX" val="20232423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8.54229736328125,&quot;left&quot;:16.633466647891556,&quot;top&quot;:129.0571977750523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"/>
  <p:tag name="KSO_WM_UNIT_TEXT_FILL_TYPE" val="1"/>
  <p:tag name="KSO_WM_BEAUTIFY_FLAG" val="#wm#"/>
  <p:tag name="KSO_WM_UNIT_PRESET_TEXT" val="单击此处添加标题"/>
</p:tagLst>
</file>

<file path=ppt/tags/tag21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0.157*239.584"/>
  <p:tag name="KSO_WM_SLIDE_POSITION" val="53.4751*216.572"/>
  <p:tag name="KSO_WM_SLIDE_LAYOUT" val="a_d_c"/>
  <p:tag name="KSO_WM_SLIDE_LAYOUT_CNT" val="1_1_1"/>
  <p:tag name="KSO_WM_SPECIAL_SOURCE" val="bdnull"/>
  <p:tag name="KSO_WM_TEMPLATE_INDEX" val="20232423"/>
  <p:tag name="KSO_WM_TEMPLATE_SUBCATEGORY" val="0"/>
  <p:tag name="KSO_WM_SLIDE_INDEX" val="1"/>
  <p:tag name="KSO_WM_TAG_VERSION" val="3.0"/>
  <p:tag name="KSO_WM_SLIDE_ID" val="custom20232423_1"/>
  <p:tag name="KSO_WM_SLIDE_ITEM_CNT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TYPE" val="1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522_1*l_h_d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generate_slide_ai*VCG211407024111*gallery_gallery_ai_v2.0.9_ONLINE*1745494361386_107.165_e53e714d4931-slide-16"/>
</p:tagLst>
</file>

<file path=ppt/tags/tag2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522_1*l_h_d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generate_slide_ai*VCG41N1365531432*gallery_gallery_ai_v2.0.9_ONLINE*1745494361386_107.165_e53e714d4931-slide-16"/>
</p:tagLst>
</file>

<file path=ppt/tags/tag221.xml><?xml version="1.0" encoding="utf-8"?>
<p:tagLst xmlns:p="http://schemas.openxmlformats.org/presentationml/2006/main">
  <p:tag name="KSO_WM_DIAGRAM_VIRTUALLY_FRAME" val="{&quot;height&quot;:372.3502401805487,&quot;left&quot;:195.11543307086617,&quot;top&quot;:81.91653543307086,&quot;width&quot;:659.2003937007873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222.xml><?xml version="1.0" encoding="utf-8"?>
<p:tagLst xmlns:p="http://schemas.openxmlformats.org/presentationml/2006/main">
  <p:tag name="KSO_WM_DIAGRAM_VIRTUALLY_FRAME" val="{&quot;height&quot;:372.3502401805487,&quot;left&quot;:195.11543307086617,&quot;top&quot;:81.91653543307086,&quot;width&quot;:659.2003937007873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223.xml><?xml version="1.0" encoding="utf-8"?>
<p:tagLst xmlns:p="http://schemas.openxmlformats.org/presentationml/2006/main">
  <p:tag name="KSO_WM_DIAGRAM_VIRTUALLY_FRAME" val="{&quot;height&quot;:372.3502401805487,&quot;left&quot;:195.11543307086617,&quot;top&quot;:81.91653543307086,&quot;width&quot;:659.2003937007873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224.xml><?xml version="1.0" encoding="utf-8"?>
<p:tagLst xmlns:p="http://schemas.openxmlformats.org/presentationml/2006/main">
  <p:tag name="KSO_WM_DIAGRAM_VIRTUALLY_FRAME" val="{&quot;height&quot;:372.3502401805487,&quot;left&quot;:195.11543307086617,&quot;top&quot;:81.91653543307086,&quot;width&quot;:659.2003937007873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2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72.3502401805487,&quot;left&quot;:195.11543307086617,&quot;top&quot;:81.91653543307086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3.5*104.26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591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2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23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23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2454_1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2454_1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32454_1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54_1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1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2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1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</p:tagLst>
</file>

<file path=ppt/tags/tag2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54_1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1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1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1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1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50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54_1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54_1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47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2454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2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</p:tagLst>
</file>

<file path=ppt/tags/tag2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VCG41N1343877505*gallery_gallery_ai_v2.0.9_ONLINE*1745494361386_107.165_e53e714d4931-slide-19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TEXT_LAYER_COUNT" val="1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54.8,&quot;top&quot;:111.1931054735559,&quot;width&quot;:850.4503937007873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VCG41N1367700796*gallery_gallery_ai_v2.0.9_ONLINE*1745494361386_107.165_e53e714d4931-slide-19"/>
</p:tagLst>
</file>

<file path=ppt/tags/tag257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VCG211397192873*gallery_gallery_ai_v2.0.9_ONLINE*1745494361386_107.165_e53e714d4931-slide-20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2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,&quot;left&quot;:120.25,&quot;top&quot;:340.6000787401574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单击此处输入你的项正文，请尽量言简意赅的阐述观点。"/>
</p:tagLst>
</file>

<file path=ppt/tags/tag2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,&quot;left&quot;:120.25,&quot;top&quot;:340.6000787401574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,&quot;left&quot;:120.25,&quot;top&quot;:340.6000787401574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单击此处输入你的项正文，请尽量言简意赅的阐述观点。"/>
</p:tagLst>
</file>

<file path=ppt/tags/tag2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5,&quot;left&quot;:120.25,&quot;top&quot;:340.6000787401574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265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129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26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129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26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7"/>
  <p:tag name="KSO_WM_SLIDE_ID" val="custom20231291_7"/>
  <p:tag name="KSO_WM_TEMPLATE_MASTER_TYPE" val="0"/>
  <p:tag name="KSO_WM_SLIDE_LAYOUT" val="a_e"/>
  <p:tag name="KSO_WM_SLIDE_LAYOUT_CNT" val="1_1"/>
</p:tagLst>
</file>

<file path=ppt/tags/tag269.xml><?xml version="1.0" encoding="utf-8"?>
<p:tagLst xmlns:p="http://schemas.openxmlformats.org/presentationml/2006/main">
  <p:tag name="KSO_WM_UNIT_VALUE" val="1903*17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3618_1*d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KSO_WM_UNIT_PICTURE_SUBTYPE" val="b"/>
  <p:tag name="MH_PIC_SOURCE_TYPE" val="generate_slide_ai*VCG41N1349324140*gallery_gallery_ai_v2.0.9_ONLINE*1745494361386_107.165_e53e714d4931-slide-22"/>
</p:tagLst>
</file>

<file path=ppt/tags/tag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618_1*a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TEXT_TYPE" val="1"/>
  <p:tag name="KSO_WM_UNIT_PRESET_TEXT" val="单击此处添加 标题内容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618_1*i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618_1*i*2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3618_1*c_f*1_1"/>
  <p:tag name="KSO_WM_TEMPLATE_CATEGORY" val="custom"/>
  <p:tag name="KSO_WM_TEMPLATE_INDEX" val="20233618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3.3979874882736,&quot;left&quot;:72.7588188976378,&quot;top&quot;:187.8865007007028,&quot;width&quot;:266.63598425196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SUBTYPE" val="a"/>
  <p:tag name="KSO_WM_UNIT_TYPE" val="c_f"/>
  <p:tag name="KSO_WM_UNIT_INDEX" val="1_1"/>
  <p:tag name="KSO_WM_UNIT_VALUE" val="56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"/>
  <p:tag name="KSO_WM_UNIT_USESOURCEFORMAT_APPLY" val="1"/>
  <p:tag name="KSO_WM_UNIT_TEXT_LAYER_COUNT" val="1"/>
  <p:tag name="KSO_WM_BEAUTIFY_FLAG" val="#wm#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3618_1*c_a*1_1"/>
  <p:tag name="KSO_WM_TEMPLATE_CATEGORY" val="custom"/>
  <p:tag name="KSO_WM_TEMPLATE_INDEX" val="20233618"/>
  <p:tag name="KSO_WM_UNIT_LAYERLEVEL" val="1_1"/>
  <p:tag name="KSO_WM_TAG_VERSION" val="3.0"/>
  <p:tag name="KSO_WM_DIAGRAM_MAX_ITEMCNT" val="4"/>
  <p:tag name="KSO_WM_DIAGRAM_MIN_ITEMCNT" val="1"/>
  <p:tag name="KSO_WM_DIAGRAM_VIRTUALLY_FRAME" val="{&quot;height&quot;:363.3979874882736,&quot;left&quot;:72.7588188976378,&quot;top&quot;:187.8865007007028,&quot;width&quot;:266.635984251968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YPE" val="c_a"/>
  <p:tag name="KSO_WM_UNIT_INDEX" val="1_1"/>
  <p:tag name="KSO_WM_UNIT_VALUE" val="14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_BRIGHTNESS" val="0"/>
  <p:tag name="KSO_WM_UNIT_SHADOW_SCHEMECOLOR_INDEX" val="5"/>
  <p:tag name="KSO_WM_UNIT_USESOURCEFORMAT_APPLY" val="1"/>
  <p:tag name="KSO_WM_BEAUTIFY_FLAG" val="#wm#"/>
</p:tagLst>
</file>

<file path=ppt/tags/tag275.xml><?xml version="1.0" encoding="utf-8"?>
<p:tagLst xmlns:p="http://schemas.openxmlformats.org/presentationml/2006/main">
  <p:tag name="KSO_WM_SLIDE_ID" val="custom202336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361.9*181.5"/>
  <p:tag name="KSO_WM_SLIDE_POSITION" val="72.75*324.2"/>
  <p:tag name="KSO_WM_TAG_VERSION" val="3.0"/>
  <p:tag name="KSO_WM_BEAUTIFY_FLAG" val="#wm#"/>
  <p:tag name="KSO_WM_TEMPLATE_CATEGORY" val="custom"/>
  <p:tag name="KSO_WM_TEMPLATE_INDEX" val="20233618"/>
  <p:tag name="KSO_WM_SLIDE_LAYOUT" val="a_d_c"/>
  <p:tag name="KSO_WM_SLIDE_LAYOUT_CNT" val="1_1_1"/>
</p:tagLst>
</file>

<file path=ppt/tags/tag276.xml><?xml version="1.0" encoding="utf-8"?>
<p:tagLst xmlns:p="http://schemas.openxmlformats.org/presentationml/2006/main">
  <p:tag name="KSO_WM_UNIT_VALUE" val="1904*202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6_1*d*1"/>
  <p:tag name="KSO_WM_TEMPLATE_CATEGORY" val="custom"/>
  <p:tag name="KSO_WM_TEMPLATE_INDEX" val="20231806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VCG41N1384154783*gallery_gallery_ai_v2.0.9_ONLINE*1745494361386_107.165_e53e714d4931-slide-23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TEMPLATE_INDEX" val="20231806"/>
  <p:tag name="KSO_WM_UNIT_ID" val="custom20231806_1*a*1"/>
  <p:tag name="KSO_WM_UNIT_FILL_FORE_SCHEMECOLOR_INDEX" val="5"/>
  <p:tag name="KSO_WM_UNIT_FILL_TYPE" val="1"/>
  <p:tag name="KSO_WM_UNIT_USESOURCEFORMAT_APPLY" val="1"/>
  <p:tag name="KSO_WM_UNIT_TEXT_TYPE" val="1"/>
  <p:tag name="KSO_WM_UNIT_PRESET_TEXT" val="单击此处添加页面标题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i*1"/>
  <p:tag name="KSO_WM_TEMPLATE_CATEGORY" val="custom"/>
  <p:tag name="KSO_WM_TEMPLATE_INDEX" val="20231806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c_f*1_1"/>
  <p:tag name="KSO_WM_TEMPLATE_CATEGORY" val="custom"/>
  <p:tag name="KSO_WM_TEMPLATE_INDEX" val="20231806"/>
  <p:tag name="KSO_WM_UNIT_LAYERLEVEL" val="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c_f"/>
  <p:tag name="KSO_WM_UNIT_INDEX" val="1_1"/>
  <p:tag name="KSO_WM_UNIT_VALUE" val="91"/>
  <p:tag name="KSO_WM_UNIT_PRESET_TEXT" val="单击添加正文，文字是您思想的提炼，为了最终演示发布的良好效果，请尽量言简意赅的阐述观点。根据需要可酌情增减文字，以便观者可以准确理解您所传达的信息。"/>
  <p:tag name="KSO_WM_UNIT_TEXT_TYPE" val="1"/>
</p:tagLst>
</file>

<file path=ppt/tags/tag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806_1*c_a*1_1"/>
  <p:tag name="KSO_WM_TEMPLATE_CATEGORY" val="custom"/>
  <p:tag name="KSO_WM_TEMPLATE_INDEX" val="20231806"/>
  <p:tag name="KSO_WM_UNIT_LAYERLEVEL" val="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c_a"/>
  <p:tag name="KSO_WM_UNIT_INDEX" val="1_1"/>
  <p:tag name="KSO_WM_UNIT_VALUE" val="30"/>
  <p:tag name="KSO_WM_UNIT_PRESET_TEXT" val="单击此处 添小标题内容"/>
  <p:tag name="KSO_WM_UNIT_TEXT_TYPE" val="1"/>
</p:tagLst>
</file>

<file path=ppt/tags/tag281.xml><?xml version="1.0" encoding="utf-8"?>
<p:tagLst xmlns:p="http://schemas.openxmlformats.org/presentationml/2006/main">
  <p:tag name="KSO_WM_SLIDE_ID" val="custom2023180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806"/>
  <p:tag name="KSO_WM_SLIDE_TYPE" val="text"/>
  <p:tag name="KSO_WM_SLIDE_SUBTYPE" val="picTxt"/>
  <p:tag name="KSO_WM_SLIDE_SIZE" val="243.988*248.623"/>
  <p:tag name="KSO_WM_SLIDE_POSITION" val="70.9457*230.687"/>
  <p:tag name="KSO_WM_SLIDE_LAYOUT" val="a_d_c"/>
  <p:tag name="KSO_WM_SLIDE_LAYOUT_CNT" val="1_1_1"/>
  <p:tag name="KSO_WM_SPECIAL_SOURCE" val="bdnull"/>
</p:tagLst>
</file>

<file path=ppt/tags/tag2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442480763*gallery_gallery_ai_v2.0.9_ONLINE*1745494361386_107.165_e53e714d4931-slide-24"/>
</p:tagLst>
</file>

<file path=ppt/tags/tag2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内容，简明扼要地阐述您的观点。根据需要可酌情增减文字"/>
  <p:tag name="KSO_WM_UNIT_TEXT_FILL_FORE_SCHEMECOLOR_INDEX" val="1"/>
  <p:tag name="KSO_WM_UNIT_TEXT_FILL_TYPE" val="1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7_1*l_h_d*1_2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152646088*gallery_gallery_ai_v2.0.9_ONLINE*1745494361386_107.165_e53e714d4931-slide-24"/>
</p:tagLst>
</file>

<file path=ppt/tags/tag2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1*l_h_f*1_2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内容，简明扼要地阐述您的观点。根据需要可酌情增减文字"/>
  <p:tag name="KSO_WM_UNIT_TEXT_FILL_FORE_SCHEMECOLOR_INDEX" val="1"/>
  <p:tag name="KSO_WM_UNIT_TEXT_FILL_TYPE" val="1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63.05057745024915,&quot;top&quot;:89.4900787401574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</p:tagLst>
</file>

<file path=ppt/tags/tag289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129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</p:tagLst>
</file>

<file path=ppt/tags/tag29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129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VALUE" val="15"/>
</p:tagLst>
</file>

<file path=ppt/tags/tag29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291"/>
  <p:tag name="KSO_WM_TEMPLATE_CATEGORY" val="custom"/>
  <p:tag name="KSO_WM_SLIDE_INDEX" val="9"/>
  <p:tag name="KSO_WM_SLIDE_ID" val="custom20231291_9"/>
  <p:tag name="KSO_WM_TEMPLATE_MASTER_TYPE" val="0"/>
  <p:tag name="KSO_WM_SLIDE_LAYOUT" val="a_f"/>
  <p:tag name="KSO_WM_SLIDE_LAYOUT_CNT" val="1_1"/>
</p:tagLst>
</file>

<file path=ppt/tags/tag293.xml><?xml version="1.0" encoding="utf-8"?>
<p:tagLst xmlns:p="http://schemas.openxmlformats.org/presentationml/2006/main">
  <p:tag name="commondata" val="eyJoZGlkIjoiOWFiM2U4ZTlmNjI4NTBlNDNlMTkzMzdlZGU4YTM3ZDIifQ==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 二级 三级 四级 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 二级 三级 四级 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 二级 三级 四级 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 二级 三级 四级 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 二级 三级 四级 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母版副标题样式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占位符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占位符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7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1291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 二级 三级 四级 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1291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1291"/>
  <p:tag name="KSO_WM_TEMPLATE_CATEGORY" val="custom"/>
  <p:tag name="KSO_WM_TEMPLATE_MASTER_TYPE" val="0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文档标题"/>
  <p:tag name="KSO_WM_UNIT_ID" val="custom2023129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ISCONTENTSTITLE" val="0"/>
  <p:tag name="KSO_WM_UNIT_TEXT_TYPE" val="1"/>
</p:tagLst>
</file>

<file path=ppt/tags/tag8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129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  <p:tag name="KSO_WM_UNIT_VALUE" val="13"/>
</p:tagLst>
</file>

<file path=ppt/tags/tag86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1291"/>
  <p:tag name="KSO_WM_TEMPLATE_CATEGORY" val="custom"/>
  <p:tag name="KSO_WM_SLIDE_INDEX" val="1"/>
  <p:tag name="KSO_WM_SLIDE_ID" val="custom20231291_1"/>
  <p:tag name="KSO_WM_TEMPLATE_MASTER_TYPE" val="0"/>
  <p:tag name="KSO_WM_SLIDE_LAYOUT" val="a_f"/>
  <p:tag name="KSO_WM_SLIDE_LAYOUT_CNT" val="1_1"/>
</p:tagLst>
</file>

<file path=ppt/tags/tag8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129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1291"/>
  <p:tag name="KSO_WM_TEMPLATE_CATEGORY" val="custom"/>
</p:tagLst>
</file>

<file path=ppt/tags/tag88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1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93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4.xml><?xml version="1.0" encoding="utf-8"?>
<p:tagLst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96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7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8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添加目录项标题"/>
  <p:tag name="KSO_WM_DIAGRAM_GROUP_CODE" val="l1-1"/>
  <p:tag name="KSO_WM_DIAGRAM_COLOR_TRICK" val="1"/>
  <p:tag name="KSO_WM_DIAGRAM_COLOR_TEXT_CAN_REMOVE" val="n"/>
  <p:tag name="KSO_WM_UNIT_ID" val="custom2023129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99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129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1291"/>
  <p:tag name="KSO_WM_TEMPLATE_CATEGORY" val="custom"/>
  <p:tag name="KSO_WM_DIAGRAM_MAX_ITEMCNT" val="6"/>
  <p:tag name="KSO_WM_DIAGRAM_MIN_ITEMCNT" val="2"/>
  <p:tag name="KSO_WM_DIAGRAM_VIRTUALLY_FRAME" val="{&quot;height&quot;:252.10000610351562,&quot;left&quot;:94.63751831054688,&quot;top&quot;:242.6999969482422,&quot;width&quot;:727.024963378906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商务风波浪渐变质感职场办公">
  <a:themeElements>
    <a:clrScheme name="自定义 54">
      <a:dk1>
        <a:srgbClr val="000000"/>
      </a:dk1>
      <a:lt1>
        <a:srgbClr val="FFFFFF"/>
      </a:lt1>
      <a:dk2>
        <a:srgbClr val="071A00"/>
      </a:dk2>
      <a:lt2>
        <a:srgbClr val="F7FFF7"/>
      </a:lt2>
      <a:accent1>
        <a:srgbClr val="00B212"/>
      </a:accent1>
      <a:accent2>
        <a:srgbClr val="EEC120"/>
      </a:accent2>
      <a:accent3>
        <a:srgbClr val="1F77C8"/>
      </a:accent3>
      <a:accent4>
        <a:srgbClr val="00B6B6"/>
      </a:accent4>
      <a:accent5>
        <a:srgbClr val="E58C06"/>
      </a:accent5>
      <a:accent6>
        <a:srgbClr val="B25D00"/>
      </a:accent6>
      <a:hlink>
        <a:srgbClr val="5FCBFB"/>
      </a:hlink>
      <a:folHlink>
        <a:srgbClr val="B759BC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18000"/>
              </a:schemeClr>
            </a:gs>
            <a:gs pos="100000">
              <a:schemeClr val="accent1">
                <a:alpha val="2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>
              <a:alpha val="32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lang="zh-CN" altLang="en-US" sz="2000" b="1" spc="300" dirty="0">
            <a:solidFill>
              <a:schemeClr val="accent1">
                <a:lumMod val="50000"/>
              </a:schemeClr>
            </a:solidFill>
            <a:latin typeface="+mj-ea"/>
            <a:ea typeface="+mj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2181</Words>
  <Application>WPS 演示</Application>
  <PresentationFormat/>
  <Paragraphs>241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Unicode MS</vt:lpstr>
      <vt:lpstr>微软雅黑 Light</vt:lpstr>
      <vt:lpstr>MiSans Normal</vt:lpstr>
      <vt:lpstr>Calibri Light</vt:lpstr>
      <vt:lpstr>Calibri</vt:lpstr>
      <vt:lpstr>Office 主题</vt:lpstr>
      <vt:lpstr>商务风波浪渐变质感职场办公</vt:lpstr>
      <vt:lpstr>碳足迹及其计算方法综述：研究进展与未来方向</vt:lpstr>
      <vt:lpstr>CONTENTS</vt:lpstr>
      <vt:lpstr>碳足迹的定义与内涵扩展</vt:lpstr>
      <vt:lpstr>甘来的文章</vt:lpstr>
      <vt:lpstr>碳足迹的定义与内涵扩展</vt:lpstr>
      <vt:lpstr>碳足迹的核心定义</vt:lpstr>
      <vt:lpstr>多维内涵</vt:lpstr>
      <vt:lpstr>相关概念辨析</vt:lpstr>
      <vt:lpstr>计算方法体系重构</vt:lpstr>
      <vt:lpstr>计算方法体系重构</vt:lpstr>
      <vt:lpstr>计算方法体系重构</vt:lpstr>
      <vt:lpstr>混合 LCA 模型</vt:lpstr>
      <vt:lpstr>PowerPoint 演示文稿</vt:lpstr>
      <vt:lpstr>空间显式模型</vt:lpstr>
      <vt:lpstr>关键影响因素的系统分析</vt:lpstr>
      <vt:lpstr>关键影响因素的系统分析</vt:lpstr>
      <vt:lpstr>新兴影响因素研究</vt:lpstr>
      <vt:lpstr>研究前沿与挑战</vt:lpstr>
      <vt:lpstr>方法论创新</vt:lpstr>
      <vt:lpstr>特殊区域研究</vt:lpstr>
      <vt:lpstr>政策工具优化</vt:lpstr>
      <vt:lpstr>结论与建议</vt:lpstr>
      <vt:lpstr>跨学科融合</vt:lpstr>
      <vt:lpstr>PowerPoint 演示文稿</vt:lpstr>
      <vt:lpstr>应用场景拓展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碳足迹及其计算方法综述：研究进展与未来方向</dc:title>
  <dc:creator>PD2314</dc:creator>
  <cp:lastModifiedBy>WPS_1743234368</cp:lastModifiedBy>
  <cp:revision>4</cp:revision>
  <dcterms:created xsi:type="dcterms:W3CDTF">2025-04-25T16:20:00Z</dcterms:created>
  <dcterms:modified xsi:type="dcterms:W3CDTF">2025-04-26T02:20:52Z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f68df5b37db144be9dba14b10885d01b_21</vt:lpwstr>
  </property>
</Properties>
</file>